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charset="1" panose="00000500000000000000"/>
      <p:regular r:id="rId20"/>
    </p:embeddedFont>
    <p:embeddedFont>
      <p:font typeface="Montserrat Bold" charset="1" panose="00000800000000000000"/>
      <p:regular r:id="rId21"/>
    </p:embeddedFont>
    <p:embeddedFont>
      <p:font typeface="Poppins Bold" charset="1" panose="00000800000000000000"/>
      <p:regular r:id="rId22"/>
    </p:embeddedFont>
    <p:embeddedFont>
      <p:font typeface="Open Sans 1" charset="1" panose="00000000000000000000"/>
      <p:regular r:id="rId23"/>
    </p:embeddedFont>
    <p:embeddedFont>
      <p:font typeface="Times New Roman" charset="1" panose="02030502070405020303"/>
      <p:regular r:id="rId24"/>
    </p:embeddedFont>
    <p:embeddedFont>
      <p:font typeface="Open Sans 2" charset="1" panose="020B0606030504020204"/>
      <p:regular r:id="rId25"/>
    </p:embeddedFont>
    <p:embeddedFont>
      <p:font typeface="Open Sans 1 Medium" charset="1" panose="00000000000000000000"/>
      <p:regular r:id="rId26"/>
    </p:embeddedFont>
    <p:embeddedFont>
      <p:font typeface="Poppins Semi-Bold" charset="1" panose="000007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5.png" Type="http://schemas.openxmlformats.org/officeDocument/2006/relationships/image"/><Relationship Id="rId12" Target="../media/image36.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4.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5.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7.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9.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8.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40.png" Type="http://schemas.openxmlformats.org/officeDocument/2006/relationships/image"/><Relationship Id="rId9"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43.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jpe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8.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1.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2.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3.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24683" y="-3228130"/>
            <a:ext cx="11040159" cy="110401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159939" y="8944835"/>
            <a:ext cx="2684329" cy="268432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DCE4"/>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1700103" y="6958725"/>
            <a:ext cx="6952244" cy="905428"/>
            <a:chOff x="0" y="0"/>
            <a:chExt cx="3120506" cy="406400"/>
          </a:xfrm>
        </p:grpSpPr>
        <p:sp>
          <p:nvSpPr>
            <p:cNvPr name="Freeform 9" id="9"/>
            <p:cNvSpPr/>
            <p:nvPr/>
          </p:nvSpPr>
          <p:spPr>
            <a:xfrm flipH="false" flipV="false" rot="0">
              <a:off x="0" y="0"/>
              <a:ext cx="3120506" cy="406400"/>
            </a:xfrm>
            <a:custGeom>
              <a:avLst/>
              <a:gdLst/>
              <a:ahLst/>
              <a:cxnLst/>
              <a:rect r="r" b="b" t="t" l="l"/>
              <a:pathLst>
                <a:path h="406400" w="3120506">
                  <a:moveTo>
                    <a:pt x="2917306" y="0"/>
                  </a:moveTo>
                  <a:cubicBezTo>
                    <a:pt x="3029530" y="0"/>
                    <a:pt x="3120506" y="90976"/>
                    <a:pt x="3120506" y="203200"/>
                  </a:cubicBezTo>
                  <a:cubicBezTo>
                    <a:pt x="3120506" y="315424"/>
                    <a:pt x="3029530" y="406400"/>
                    <a:pt x="2917306" y="406400"/>
                  </a:cubicBezTo>
                  <a:lnTo>
                    <a:pt x="203200" y="406400"/>
                  </a:lnTo>
                  <a:cubicBezTo>
                    <a:pt x="90976" y="406400"/>
                    <a:pt x="0" y="315424"/>
                    <a:pt x="0" y="203200"/>
                  </a:cubicBezTo>
                  <a:cubicBezTo>
                    <a:pt x="0" y="90976"/>
                    <a:pt x="90976" y="0"/>
                    <a:pt x="203200" y="0"/>
                  </a:cubicBezTo>
                  <a:close/>
                </a:path>
              </a:pathLst>
            </a:custGeom>
            <a:solidFill>
              <a:srgbClr val="FFB552"/>
            </a:solidFill>
            <a:ln cap="sq">
              <a:noFill/>
              <a:prstDash val="solid"/>
              <a:miter/>
            </a:ln>
          </p:spPr>
        </p:sp>
        <p:sp>
          <p:nvSpPr>
            <p:cNvPr name="TextBox 10" id="10"/>
            <p:cNvSpPr txBox="true"/>
            <p:nvPr/>
          </p:nvSpPr>
          <p:spPr>
            <a:xfrm>
              <a:off x="0" y="-57150"/>
              <a:ext cx="3120506" cy="463550"/>
            </a:xfrm>
            <a:prstGeom prst="rect">
              <a:avLst/>
            </a:prstGeom>
          </p:spPr>
          <p:txBody>
            <a:bodyPr anchor="ctr" rtlCol="false" tIns="50800" lIns="50800" bIns="50800" rIns="50800"/>
            <a:lstStyle/>
            <a:p>
              <a:pPr algn="ctr">
                <a:lnSpc>
                  <a:spcPts val="3220"/>
                </a:lnSpc>
              </a:pPr>
            </a:p>
          </p:txBody>
        </p:sp>
      </p:grpSp>
      <p:grpSp>
        <p:nvGrpSpPr>
          <p:cNvPr name="Group 11" id="11"/>
          <p:cNvGrpSpPr/>
          <p:nvPr/>
        </p:nvGrpSpPr>
        <p:grpSpPr>
          <a:xfrm rot="0">
            <a:off x="9356858" y="2208550"/>
            <a:ext cx="7049750" cy="70497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14" id="14"/>
          <p:cNvGrpSpPr>
            <a:grpSpLocks noChangeAspect="true"/>
          </p:cNvGrpSpPr>
          <p:nvPr/>
        </p:nvGrpSpPr>
        <p:grpSpPr>
          <a:xfrm rot="0">
            <a:off x="9670310" y="2522015"/>
            <a:ext cx="6422847" cy="6422821"/>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6752" t="0" r="-16752" b="0"/>
              </a:stretch>
            </a:blipFill>
          </p:spPr>
        </p:sp>
      </p:grpSp>
      <p:sp>
        <p:nvSpPr>
          <p:cNvPr name="Freeform 16" id="16"/>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true" flipV="true" rot="5400000">
            <a:off x="-592325" y="8404494"/>
            <a:ext cx="2161366" cy="1080683"/>
          </a:xfrm>
          <a:custGeom>
            <a:avLst/>
            <a:gdLst/>
            <a:ahLst/>
            <a:cxnLst/>
            <a:rect r="r" b="b" t="t" l="l"/>
            <a:pathLst>
              <a:path h="1080683" w="2161366">
                <a:moveTo>
                  <a:pt x="2161367" y="1080683"/>
                </a:moveTo>
                <a:lnTo>
                  <a:pt x="0" y="1080683"/>
                </a:lnTo>
                <a:lnTo>
                  <a:pt x="0" y="0"/>
                </a:lnTo>
                <a:lnTo>
                  <a:pt x="2161367" y="0"/>
                </a:lnTo>
                <a:lnTo>
                  <a:pt x="2161367" y="108068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5400000">
            <a:off x="2148084" y="2028404"/>
            <a:ext cx="240826" cy="963304"/>
          </a:xfrm>
          <a:custGeom>
            <a:avLst/>
            <a:gdLst/>
            <a:ahLst/>
            <a:cxnLst/>
            <a:rect r="r" b="b" t="t" l="l"/>
            <a:pathLst>
              <a:path h="963304" w="240826">
                <a:moveTo>
                  <a:pt x="0" y="0"/>
                </a:moveTo>
                <a:lnTo>
                  <a:pt x="240826" y="0"/>
                </a:lnTo>
                <a:lnTo>
                  <a:pt x="240826" y="963304"/>
                </a:lnTo>
                <a:lnTo>
                  <a:pt x="0" y="9633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719153" y="7147963"/>
            <a:ext cx="6952244" cy="450850"/>
          </a:xfrm>
          <a:prstGeom prst="rect">
            <a:avLst/>
          </a:prstGeom>
        </p:spPr>
        <p:txBody>
          <a:bodyPr anchor="t" rtlCol="false" tIns="0" lIns="0" bIns="0" rIns="0">
            <a:spAutoFit/>
          </a:bodyPr>
          <a:lstStyle/>
          <a:p>
            <a:pPr algn="ctr">
              <a:lnSpc>
                <a:spcPts val="3500"/>
              </a:lnSpc>
            </a:pPr>
            <a:r>
              <a:rPr lang="en-US" sz="2500">
                <a:solidFill>
                  <a:srgbClr val="000000"/>
                </a:solidFill>
                <a:latin typeface="Poppins"/>
                <a:ea typeface="Poppins"/>
                <a:cs typeface="Poppins"/>
                <a:sym typeface="Poppins"/>
              </a:rPr>
              <a:t>Tugas 4 </a:t>
            </a:r>
            <a:r>
              <a:rPr lang="en-US" sz="2500">
                <a:solidFill>
                  <a:srgbClr val="000000"/>
                </a:solidFill>
                <a:latin typeface="Poppins"/>
                <a:ea typeface="Poppins"/>
                <a:cs typeface="Poppins"/>
                <a:sym typeface="Poppins"/>
              </a:rPr>
              <a:t>Disusun Oleh Kelompok 4</a:t>
            </a:r>
          </a:p>
        </p:txBody>
      </p:sp>
      <p:sp>
        <p:nvSpPr>
          <p:cNvPr name="TextBox 20" id="20"/>
          <p:cNvSpPr txBox="true"/>
          <p:nvPr/>
        </p:nvSpPr>
        <p:spPr>
          <a:xfrm rot="0">
            <a:off x="1700103" y="869632"/>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
        <p:nvSpPr>
          <p:cNvPr name="TextBox 21" id="21"/>
          <p:cNvSpPr txBox="true"/>
          <p:nvPr/>
        </p:nvSpPr>
        <p:spPr>
          <a:xfrm rot="0">
            <a:off x="1700103" y="3053412"/>
            <a:ext cx="6952244" cy="3406305"/>
          </a:xfrm>
          <a:prstGeom prst="rect">
            <a:avLst/>
          </a:prstGeom>
        </p:spPr>
        <p:txBody>
          <a:bodyPr anchor="t" rtlCol="false" tIns="0" lIns="0" bIns="0" rIns="0">
            <a:spAutoFit/>
          </a:bodyPr>
          <a:lstStyle/>
          <a:p>
            <a:pPr algn="l">
              <a:lnSpc>
                <a:spcPts val="5458"/>
              </a:lnSpc>
            </a:pPr>
            <a:r>
              <a:rPr lang="en-US" sz="3898" b="true">
                <a:solidFill>
                  <a:srgbClr val="000000"/>
                </a:solidFill>
                <a:latin typeface="Montserrat Bold"/>
                <a:ea typeface="Montserrat Bold"/>
                <a:cs typeface="Montserrat Bold"/>
                <a:sym typeface="Montserrat Bold"/>
              </a:rPr>
              <a:t>Sistem Monitoring </a:t>
            </a:r>
            <a:r>
              <a:rPr lang="en-US" sz="3898" b="true">
                <a:solidFill>
                  <a:srgbClr val="000000"/>
                </a:solidFill>
                <a:latin typeface="Montserrat Bold"/>
                <a:ea typeface="Montserrat Bold"/>
                <a:cs typeface="Montserrat Bold"/>
                <a:sym typeface="Montserrat Bold"/>
              </a:rPr>
              <a:t>Temperature dan Kelembaban Kumbung Jamur Tiram untuk Menjaga Kualitas Inkubasi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13120" y="9258300"/>
            <a:ext cx="546180" cy="5461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6" id="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094543" y="2049552"/>
            <a:ext cx="9605776" cy="2277565"/>
            <a:chOff x="0" y="0"/>
            <a:chExt cx="2529916" cy="599853"/>
          </a:xfrm>
        </p:grpSpPr>
        <p:sp>
          <p:nvSpPr>
            <p:cNvPr name="Freeform 8" id="8"/>
            <p:cNvSpPr/>
            <p:nvPr/>
          </p:nvSpPr>
          <p:spPr>
            <a:xfrm flipH="false" flipV="false" rot="0">
              <a:off x="0" y="0"/>
              <a:ext cx="2529916" cy="599853"/>
            </a:xfrm>
            <a:custGeom>
              <a:avLst/>
              <a:gdLst/>
              <a:ahLst/>
              <a:cxnLst/>
              <a:rect r="r" b="b" t="t" l="l"/>
              <a:pathLst>
                <a:path h="599853" w="2529916">
                  <a:moveTo>
                    <a:pt x="41104" y="0"/>
                  </a:moveTo>
                  <a:lnTo>
                    <a:pt x="2488812" y="0"/>
                  </a:lnTo>
                  <a:cubicBezTo>
                    <a:pt x="2499714" y="0"/>
                    <a:pt x="2510169" y="4331"/>
                    <a:pt x="2517877" y="12039"/>
                  </a:cubicBezTo>
                  <a:cubicBezTo>
                    <a:pt x="2525586" y="19748"/>
                    <a:pt x="2529916" y="30203"/>
                    <a:pt x="2529916" y="41104"/>
                  </a:cubicBezTo>
                  <a:lnTo>
                    <a:pt x="2529916" y="558748"/>
                  </a:lnTo>
                  <a:cubicBezTo>
                    <a:pt x="2529916" y="569650"/>
                    <a:pt x="2525586" y="580105"/>
                    <a:pt x="2517877" y="587813"/>
                  </a:cubicBezTo>
                  <a:cubicBezTo>
                    <a:pt x="2510169" y="595522"/>
                    <a:pt x="2499714" y="599853"/>
                    <a:pt x="2488812" y="599853"/>
                  </a:cubicBezTo>
                  <a:lnTo>
                    <a:pt x="41104" y="599853"/>
                  </a:lnTo>
                  <a:cubicBezTo>
                    <a:pt x="30203" y="599853"/>
                    <a:pt x="19748" y="595522"/>
                    <a:pt x="12039" y="587813"/>
                  </a:cubicBezTo>
                  <a:cubicBezTo>
                    <a:pt x="4331" y="580105"/>
                    <a:pt x="0" y="569650"/>
                    <a:pt x="0" y="558748"/>
                  </a:cubicBezTo>
                  <a:lnTo>
                    <a:pt x="0" y="41104"/>
                  </a:lnTo>
                  <a:cubicBezTo>
                    <a:pt x="0" y="30203"/>
                    <a:pt x="4331" y="19748"/>
                    <a:pt x="12039" y="12039"/>
                  </a:cubicBezTo>
                  <a:cubicBezTo>
                    <a:pt x="19748" y="4331"/>
                    <a:pt x="30203" y="0"/>
                    <a:pt x="41104" y="0"/>
                  </a:cubicBezTo>
                  <a:close/>
                </a:path>
              </a:pathLst>
            </a:custGeom>
            <a:solidFill>
              <a:srgbClr val="57DCE4"/>
            </a:solidFill>
          </p:spPr>
        </p:sp>
        <p:sp>
          <p:nvSpPr>
            <p:cNvPr name="TextBox 9" id="9"/>
            <p:cNvSpPr txBox="true"/>
            <p:nvPr/>
          </p:nvSpPr>
          <p:spPr>
            <a:xfrm>
              <a:off x="0" y="-9525"/>
              <a:ext cx="2529916" cy="609378"/>
            </a:xfrm>
            <a:prstGeom prst="rect">
              <a:avLst/>
            </a:prstGeom>
          </p:spPr>
          <p:txBody>
            <a:bodyPr anchor="ctr" rtlCol="false" tIns="50800" lIns="50800" bIns="50800" rIns="50800"/>
            <a:lstStyle/>
            <a:p>
              <a:pPr algn="ctr">
                <a:lnSpc>
                  <a:spcPts val="2220"/>
                </a:lnSpc>
              </a:pPr>
            </a:p>
          </p:txBody>
        </p:sp>
      </p:grpSp>
      <p:grpSp>
        <p:nvGrpSpPr>
          <p:cNvPr name="Group 10" id="10"/>
          <p:cNvGrpSpPr/>
          <p:nvPr/>
        </p:nvGrpSpPr>
        <p:grpSpPr>
          <a:xfrm rot="0">
            <a:off x="-5495543" y="5369405"/>
            <a:ext cx="10803380" cy="108033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grpSp>
        <p:nvGrpSpPr>
          <p:cNvPr name="Group 13" id="13"/>
          <p:cNvGrpSpPr>
            <a:grpSpLocks noChangeAspect="true"/>
          </p:cNvGrpSpPr>
          <p:nvPr/>
        </p:nvGrpSpPr>
        <p:grpSpPr>
          <a:xfrm rot="0">
            <a:off x="1278046" y="2463751"/>
            <a:ext cx="6625384" cy="3726732"/>
            <a:chOff x="0" y="0"/>
            <a:chExt cx="11289030" cy="6350000"/>
          </a:xfrm>
        </p:grpSpPr>
        <p:sp>
          <p:nvSpPr>
            <p:cNvPr name="Freeform 14" id="14"/>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0" t="-449" r="0" b="-449"/>
              </a:stretch>
            </a:blipFill>
          </p:spPr>
        </p:sp>
      </p:grpSp>
      <p:sp>
        <p:nvSpPr>
          <p:cNvPr name="TextBox 15" id="15"/>
          <p:cNvSpPr txBox="true"/>
          <p:nvPr/>
        </p:nvSpPr>
        <p:spPr>
          <a:xfrm rot="0">
            <a:off x="15228353" y="2736104"/>
            <a:ext cx="2724318" cy="665516"/>
          </a:xfrm>
          <a:prstGeom prst="rect">
            <a:avLst/>
          </a:prstGeom>
        </p:spPr>
        <p:txBody>
          <a:bodyPr anchor="t" rtlCol="false" tIns="0" lIns="0" bIns="0" rIns="0">
            <a:spAutoFit/>
          </a:bodyPr>
          <a:lstStyle/>
          <a:p>
            <a:pPr algn="l">
              <a:lnSpc>
                <a:spcPts val="4960"/>
              </a:lnSpc>
            </a:pPr>
            <a:r>
              <a:rPr lang="en-US" sz="4000" b="true">
                <a:solidFill>
                  <a:srgbClr val="000000"/>
                </a:solidFill>
                <a:latin typeface="Poppins Bold"/>
                <a:ea typeface="Poppins Bold"/>
                <a:cs typeface="Poppins Bold"/>
                <a:sym typeface="Poppins Bold"/>
              </a:rPr>
              <a:t>76.3 </a:t>
            </a:r>
            <a:r>
              <a:rPr lang="en-US" sz="4000" b="true">
                <a:solidFill>
                  <a:srgbClr val="000000"/>
                </a:solidFill>
                <a:latin typeface="Poppins Bold"/>
                <a:ea typeface="Poppins Bold"/>
                <a:cs typeface="Poppins Bold"/>
                <a:sym typeface="Poppins Bold"/>
              </a:rPr>
              <a:t>%</a:t>
            </a:r>
          </a:p>
        </p:txBody>
      </p:sp>
      <p:sp>
        <p:nvSpPr>
          <p:cNvPr name="Freeform 16" id="16"/>
          <p:cNvSpPr/>
          <p:nvPr/>
        </p:nvSpPr>
        <p:spPr>
          <a:xfrm flipH="false" flipV="false" rot="-5400000">
            <a:off x="1406979" y="1764559"/>
            <a:ext cx="240826" cy="963304"/>
          </a:xfrm>
          <a:custGeom>
            <a:avLst/>
            <a:gdLst/>
            <a:ahLst/>
            <a:cxnLst/>
            <a:rect r="r" b="b" t="t" l="l"/>
            <a:pathLst>
              <a:path h="963304" w="240826">
                <a:moveTo>
                  <a:pt x="0" y="0"/>
                </a:moveTo>
                <a:lnTo>
                  <a:pt x="240826" y="0"/>
                </a:lnTo>
                <a:lnTo>
                  <a:pt x="240826" y="963304"/>
                </a:lnTo>
                <a:lnTo>
                  <a:pt x="0" y="9633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true" flipV="false" rot="5400000">
            <a:off x="16608092" y="1377263"/>
            <a:ext cx="2689156" cy="1344578"/>
          </a:xfrm>
          <a:custGeom>
            <a:avLst/>
            <a:gdLst/>
            <a:ahLst/>
            <a:cxnLst/>
            <a:rect r="r" b="b" t="t" l="l"/>
            <a:pathLst>
              <a:path h="1344578" w="2689156">
                <a:moveTo>
                  <a:pt x="2689156" y="0"/>
                </a:moveTo>
                <a:lnTo>
                  <a:pt x="0" y="0"/>
                </a:lnTo>
                <a:lnTo>
                  <a:pt x="0" y="1344578"/>
                </a:lnTo>
                <a:lnTo>
                  <a:pt x="2689156" y="1344578"/>
                </a:lnTo>
                <a:lnTo>
                  <a:pt x="268915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3196363" y="2725813"/>
            <a:ext cx="1197325" cy="1174876"/>
          </a:xfrm>
          <a:custGeom>
            <a:avLst/>
            <a:gdLst/>
            <a:ahLst/>
            <a:cxnLst/>
            <a:rect r="r" b="b" t="t" l="l"/>
            <a:pathLst>
              <a:path h="1174876" w="1197325">
                <a:moveTo>
                  <a:pt x="0" y="0"/>
                </a:moveTo>
                <a:lnTo>
                  <a:pt x="1197325" y="0"/>
                </a:lnTo>
                <a:lnTo>
                  <a:pt x="1197325" y="1174875"/>
                </a:lnTo>
                <a:lnTo>
                  <a:pt x="0" y="1174875"/>
                </a:lnTo>
                <a:lnTo>
                  <a:pt x="0" y="0"/>
                </a:lnTo>
                <a:close/>
              </a:path>
            </a:pathLst>
          </a:custGeom>
          <a:blipFill>
            <a:blip r:embed="rId11"/>
            <a:stretch>
              <a:fillRect l="0" t="0" r="0" b="0"/>
            </a:stretch>
          </a:blipFill>
        </p:spPr>
      </p:sp>
      <p:grpSp>
        <p:nvGrpSpPr>
          <p:cNvPr name="Group 19" id="19"/>
          <p:cNvGrpSpPr>
            <a:grpSpLocks noChangeAspect="true"/>
          </p:cNvGrpSpPr>
          <p:nvPr/>
        </p:nvGrpSpPr>
        <p:grpSpPr>
          <a:xfrm rot="0">
            <a:off x="1278046" y="6326812"/>
            <a:ext cx="6625384" cy="3726732"/>
            <a:chOff x="0" y="0"/>
            <a:chExt cx="11289030" cy="6350000"/>
          </a:xfrm>
        </p:grpSpPr>
        <p:sp>
          <p:nvSpPr>
            <p:cNvPr name="Freeform 20" id="2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2"/>
              <a:stretch>
                <a:fillRect l="0" t="0" r="0" b="-50903"/>
              </a:stretch>
            </a:blipFill>
          </p:spPr>
        </p:sp>
      </p:grpSp>
      <p:sp>
        <p:nvSpPr>
          <p:cNvPr name="TextBox 21" id="21"/>
          <p:cNvSpPr txBox="true"/>
          <p:nvPr/>
        </p:nvSpPr>
        <p:spPr>
          <a:xfrm rot="0">
            <a:off x="10459932" y="2728283"/>
            <a:ext cx="2223136" cy="665516"/>
          </a:xfrm>
          <a:prstGeom prst="rect">
            <a:avLst/>
          </a:prstGeom>
        </p:spPr>
        <p:txBody>
          <a:bodyPr anchor="t" rtlCol="false" tIns="0" lIns="0" bIns="0" rIns="0">
            <a:spAutoFit/>
          </a:bodyPr>
          <a:lstStyle/>
          <a:p>
            <a:pPr algn="l">
              <a:lnSpc>
                <a:spcPts val="4960"/>
              </a:lnSpc>
            </a:pPr>
            <a:r>
              <a:rPr lang="en-US" sz="4000" b="true">
                <a:solidFill>
                  <a:srgbClr val="000000"/>
                </a:solidFill>
                <a:latin typeface="Poppins Bold"/>
                <a:ea typeface="Poppins Bold"/>
                <a:cs typeface="Poppins Bold"/>
                <a:sym typeface="Poppins Bold"/>
              </a:rPr>
              <a:t>28.5 °C</a:t>
            </a:r>
          </a:p>
        </p:txBody>
      </p:sp>
      <p:sp>
        <p:nvSpPr>
          <p:cNvPr name="TextBox 22" id="22"/>
          <p:cNvSpPr txBox="true"/>
          <p:nvPr/>
        </p:nvSpPr>
        <p:spPr>
          <a:xfrm rot="0">
            <a:off x="10459932" y="3465683"/>
            <a:ext cx="2724707" cy="313708"/>
          </a:xfrm>
          <a:prstGeom prst="rect">
            <a:avLst/>
          </a:prstGeom>
        </p:spPr>
        <p:txBody>
          <a:bodyPr anchor="t" rtlCol="false" tIns="0" lIns="0" bIns="0" rIns="0">
            <a:spAutoFit/>
          </a:bodyPr>
          <a:lstStyle/>
          <a:p>
            <a:pPr algn="l">
              <a:lnSpc>
                <a:spcPts val="2480"/>
              </a:lnSpc>
            </a:pPr>
            <a:r>
              <a:rPr lang="en-US" sz="2000" b="true">
                <a:solidFill>
                  <a:srgbClr val="000000"/>
                </a:solidFill>
                <a:latin typeface="Open Sans 1 Medium"/>
                <a:ea typeface="Open Sans 1 Medium"/>
                <a:cs typeface="Open Sans 1 Medium"/>
                <a:sym typeface="Open Sans 1 Medium"/>
              </a:rPr>
              <a:t>Temperature</a:t>
            </a:r>
          </a:p>
        </p:txBody>
      </p:sp>
      <p:sp>
        <p:nvSpPr>
          <p:cNvPr name="TextBox 23" id="23"/>
          <p:cNvSpPr txBox="true"/>
          <p:nvPr/>
        </p:nvSpPr>
        <p:spPr>
          <a:xfrm rot="0">
            <a:off x="15227963" y="3465683"/>
            <a:ext cx="2724707" cy="313708"/>
          </a:xfrm>
          <a:prstGeom prst="rect">
            <a:avLst/>
          </a:prstGeom>
        </p:spPr>
        <p:txBody>
          <a:bodyPr anchor="t" rtlCol="false" tIns="0" lIns="0" bIns="0" rIns="0">
            <a:spAutoFit/>
          </a:bodyPr>
          <a:lstStyle/>
          <a:p>
            <a:pPr algn="l">
              <a:lnSpc>
                <a:spcPts val="2480"/>
              </a:lnSpc>
            </a:pPr>
            <a:r>
              <a:rPr lang="en-US" sz="2000" b="true">
                <a:solidFill>
                  <a:srgbClr val="000000"/>
                </a:solidFill>
                <a:latin typeface="Open Sans 1 Medium"/>
                <a:ea typeface="Open Sans 1 Medium"/>
                <a:cs typeface="Open Sans 1 Medium"/>
                <a:sym typeface="Open Sans 1 Medium"/>
              </a:rPr>
              <a:t>Kelembapan</a:t>
            </a:r>
          </a:p>
        </p:txBody>
      </p:sp>
      <p:sp>
        <p:nvSpPr>
          <p:cNvPr name="TextBox 24" id="24"/>
          <p:cNvSpPr txBox="true"/>
          <p:nvPr/>
        </p:nvSpPr>
        <p:spPr>
          <a:xfrm rot="0">
            <a:off x="10480713" y="5302730"/>
            <a:ext cx="7079269" cy="3409120"/>
          </a:xfrm>
          <a:prstGeom prst="rect">
            <a:avLst/>
          </a:prstGeom>
        </p:spPr>
        <p:txBody>
          <a:bodyPr anchor="t" rtlCol="false" tIns="0" lIns="0" bIns="0" rIns="0">
            <a:spAutoFit/>
          </a:bodyPr>
          <a:lstStyle/>
          <a:p>
            <a:pPr algn="l">
              <a:lnSpc>
                <a:spcPts val="3407"/>
              </a:lnSpc>
            </a:pPr>
            <a:r>
              <a:rPr lang="en-US" sz="2271">
                <a:solidFill>
                  <a:srgbClr val="000000"/>
                </a:solidFill>
                <a:latin typeface="Open Sans 1"/>
                <a:ea typeface="Open Sans 1"/>
                <a:cs typeface="Open Sans 1"/>
                <a:sym typeface="Open Sans 1"/>
              </a:rPr>
              <a:t>Dashboard yang ditampilkan merupakan antarmuka pemantauan real-time yang mengambil data suhu dan kelembaban dari sensor SHT20 yang tersimpan di InfluxDB. Pada bagian utama dashboard, ditampilkan informasi suhu terkini sebesar 28.5 °C dan kelembaban sebesar 76.3 %, dengan indikator centang hijau yang menunjukkan bahwa data diambil secara aktif dari InfluxDB.</a:t>
            </a:r>
          </a:p>
        </p:txBody>
      </p:sp>
      <p:sp>
        <p:nvSpPr>
          <p:cNvPr name="TextBox 25" id="25"/>
          <p:cNvSpPr txBox="true"/>
          <p:nvPr/>
        </p:nvSpPr>
        <p:spPr>
          <a:xfrm rot="0">
            <a:off x="1028700" y="1480665"/>
            <a:ext cx="7347121" cy="645133"/>
          </a:xfrm>
          <a:prstGeom prst="rect">
            <a:avLst/>
          </a:prstGeom>
        </p:spPr>
        <p:txBody>
          <a:bodyPr anchor="t" rtlCol="false" tIns="0" lIns="0" bIns="0" rIns="0">
            <a:spAutoFit/>
          </a:bodyPr>
          <a:lstStyle/>
          <a:p>
            <a:pPr algn="l">
              <a:lnSpc>
                <a:spcPts val="4730"/>
              </a:lnSpc>
            </a:pPr>
            <a:r>
              <a:rPr lang="en-US" b="true" sz="4300">
                <a:solidFill>
                  <a:srgbClr val="000000"/>
                </a:solidFill>
                <a:latin typeface="Poppins Bold"/>
                <a:ea typeface="Poppins Bold"/>
                <a:cs typeface="Poppins Bold"/>
                <a:sym typeface="Poppins Bold"/>
              </a:rPr>
              <a:t>DATA GRAFIK GUI PYTHON</a:t>
            </a:r>
          </a:p>
        </p:txBody>
      </p:sp>
      <p:sp>
        <p:nvSpPr>
          <p:cNvPr name="TextBox 26" id="26"/>
          <p:cNvSpPr txBox="true"/>
          <p:nvPr/>
        </p:nvSpPr>
        <p:spPr>
          <a:xfrm rot="0">
            <a:off x="1700103" y="844705"/>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13120" y="9258300"/>
            <a:ext cx="546180" cy="5461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6" id="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14129" y="1929139"/>
            <a:ext cx="9918066" cy="2527397"/>
            <a:chOff x="0" y="0"/>
            <a:chExt cx="2612165" cy="665652"/>
          </a:xfrm>
        </p:grpSpPr>
        <p:sp>
          <p:nvSpPr>
            <p:cNvPr name="Freeform 8" id="8"/>
            <p:cNvSpPr/>
            <p:nvPr/>
          </p:nvSpPr>
          <p:spPr>
            <a:xfrm flipH="false" flipV="false" rot="0">
              <a:off x="0" y="0"/>
              <a:ext cx="2612165" cy="665652"/>
            </a:xfrm>
            <a:custGeom>
              <a:avLst/>
              <a:gdLst/>
              <a:ahLst/>
              <a:cxnLst/>
              <a:rect r="r" b="b" t="t" l="l"/>
              <a:pathLst>
                <a:path h="665652" w="2612165">
                  <a:moveTo>
                    <a:pt x="39810" y="0"/>
                  </a:moveTo>
                  <a:lnTo>
                    <a:pt x="2572355" y="0"/>
                  </a:lnTo>
                  <a:cubicBezTo>
                    <a:pt x="2582914" y="0"/>
                    <a:pt x="2593039" y="4194"/>
                    <a:pt x="2600505" y="11660"/>
                  </a:cubicBezTo>
                  <a:cubicBezTo>
                    <a:pt x="2607971" y="19126"/>
                    <a:pt x="2612165" y="29252"/>
                    <a:pt x="2612165" y="39810"/>
                  </a:cubicBezTo>
                  <a:lnTo>
                    <a:pt x="2612165" y="625842"/>
                  </a:lnTo>
                  <a:cubicBezTo>
                    <a:pt x="2612165" y="636400"/>
                    <a:pt x="2607971" y="646526"/>
                    <a:pt x="2600505" y="653992"/>
                  </a:cubicBezTo>
                  <a:cubicBezTo>
                    <a:pt x="2593039" y="661458"/>
                    <a:pt x="2582914" y="665652"/>
                    <a:pt x="2572355" y="665652"/>
                  </a:cubicBezTo>
                  <a:lnTo>
                    <a:pt x="39810" y="665652"/>
                  </a:lnTo>
                  <a:cubicBezTo>
                    <a:pt x="29252" y="665652"/>
                    <a:pt x="19126" y="661458"/>
                    <a:pt x="11660" y="653992"/>
                  </a:cubicBezTo>
                  <a:cubicBezTo>
                    <a:pt x="4194" y="646526"/>
                    <a:pt x="0" y="636400"/>
                    <a:pt x="0" y="625842"/>
                  </a:cubicBezTo>
                  <a:lnTo>
                    <a:pt x="0" y="39810"/>
                  </a:lnTo>
                  <a:cubicBezTo>
                    <a:pt x="0" y="29252"/>
                    <a:pt x="4194" y="19126"/>
                    <a:pt x="11660" y="11660"/>
                  </a:cubicBezTo>
                  <a:cubicBezTo>
                    <a:pt x="19126" y="4194"/>
                    <a:pt x="29252" y="0"/>
                    <a:pt x="39810" y="0"/>
                  </a:cubicBezTo>
                  <a:close/>
                </a:path>
              </a:pathLst>
            </a:custGeom>
            <a:solidFill>
              <a:srgbClr val="57DCE4"/>
            </a:solidFill>
          </p:spPr>
        </p:sp>
        <p:sp>
          <p:nvSpPr>
            <p:cNvPr name="TextBox 9" id="9"/>
            <p:cNvSpPr txBox="true"/>
            <p:nvPr/>
          </p:nvSpPr>
          <p:spPr>
            <a:xfrm>
              <a:off x="0" y="-9525"/>
              <a:ext cx="2612165" cy="675177"/>
            </a:xfrm>
            <a:prstGeom prst="rect">
              <a:avLst/>
            </a:prstGeom>
          </p:spPr>
          <p:txBody>
            <a:bodyPr anchor="ctr" rtlCol="false" tIns="50800" lIns="50800" bIns="50800" rIns="50800"/>
            <a:lstStyle/>
            <a:p>
              <a:pPr algn="ctr">
                <a:lnSpc>
                  <a:spcPts val="2220"/>
                </a:lnSpc>
              </a:pPr>
            </a:p>
          </p:txBody>
        </p:sp>
      </p:grpSp>
      <p:grpSp>
        <p:nvGrpSpPr>
          <p:cNvPr name="Group 10" id="10"/>
          <p:cNvGrpSpPr/>
          <p:nvPr/>
        </p:nvGrpSpPr>
        <p:grpSpPr>
          <a:xfrm rot="0">
            <a:off x="13955516" y="5901475"/>
            <a:ext cx="10803380" cy="108033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grpSp>
        <p:nvGrpSpPr>
          <p:cNvPr name="Group 13" id="13"/>
          <p:cNvGrpSpPr>
            <a:grpSpLocks noChangeAspect="true"/>
          </p:cNvGrpSpPr>
          <p:nvPr/>
        </p:nvGrpSpPr>
        <p:grpSpPr>
          <a:xfrm rot="0">
            <a:off x="9181558" y="4834242"/>
            <a:ext cx="8350590" cy="4697148"/>
            <a:chOff x="0" y="0"/>
            <a:chExt cx="11289030" cy="6350000"/>
          </a:xfrm>
        </p:grpSpPr>
        <p:sp>
          <p:nvSpPr>
            <p:cNvPr name="Freeform 14" id="14"/>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0" t="0" r="-19668" b="0"/>
              </a:stretch>
            </a:blipFill>
          </p:spPr>
        </p:sp>
      </p:grpSp>
      <p:sp>
        <p:nvSpPr>
          <p:cNvPr name="Freeform 15" id="15"/>
          <p:cNvSpPr/>
          <p:nvPr/>
        </p:nvSpPr>
        <p:spPr>
          <a:xfrm flipH="false" flipV="false" rot="-5400000">
            <a:off x="10141450" y="3103090"/>
            <a:ext cx="240826" cy="963304"/>
          </a:xfrm>
          <a:custGeom>
            <a:avLst/>
            <a:gdLst/>
            <a:ahLst/>
            <a:cxnLst/>
            <a:rect r="r" b="b" t="t" l="l"/>
            <a:pathLst>
              <a:path h="963304" w="240826">
                <a:moveTo>
                  <a:pt x="0" y="0"/>
                </a:moveTo>
                <a:lnTo>
                  <a:pt x="240826" y="0"/>
                </a:lnTo>
                <a:lnTo>
                  <a:pt x="240826" y="963304"/>
                </a:lnTo>
                <a:lnTo>
                  <a:pt x="0" y="9633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6046466" y="2607863"/>
            <a:ext cx="2724318" cy="665516"/>
          </a:xfrm>
          <a:prstGeom prst="rect">
            <a:avLst/>
          </a:prstGeom>
        </p:spPr>
        <p:txBody>
          <a:bodyPr anchor="t" rtlCol="false" tIns="0" lIns="0" bIns="0" rIns="0">
            <a:spAutoFit/>
          </a:bodyPr>
          <a:lstStyle/>
          <a:p>
            <a:pPr algn="l">
              <a:lnSpc>
                <a:spcPts val="4960"/>
              </a:lnSpc>
            </a:pPr>
            <a:r>
              <a:rPr lang="en-US" sz="4000" b="true">
                <a:solidFill>
                  <a:srgbClr val="000000"/>
                </a:solidFill>
                <a:latin typeface="Poppins Bold"/>
                <a:ea typeface="Poppins Bold"/>
                <a:cs typeface="Poppins Bold"/>
                <a:sym typeface="Poppins Bold"/>
              </a:rPr>
              <a:t>76.3 </a:t>
            </a:r>
            <a:r>
              <a:rPr lang="en-US" sz="4000" b="true">
                <a:solidFill>
                  <a:srgbClr val="000000"/>
                </a:solidFill>
                <a:latin typeface="Poppins Bold"/>
                <a:ea typeface="Poppins Bold"/>
                <a:cs typeface="Poppins Bold"/>
                <a:sym typeface="Poppins Bold"/>
              </a:rPr>
              <a:t>%</a:t>
            </a:r>
          </a:p>
        </p:txBody>
      </p:sp>
      <p:sp>
        <p:nvSpPr>
          <p:cNvPr name="Freeform 17" id="17"/>
          <p:cNvSpPr/>
          <p:nvPr/>
        </p:nvSpPr>
        <p:spPr>
          <a:xfrm flipH="true" flipV="false" rot="-5400000">
            <a:off x="-1220473" y="2512720"/>
            <a:ext cx="2689156" cy="1344578"/>
          </a:xfrm>
          <a:custGeom>
            <a:avLst/>
            <a:gdLst/>
            <a:ahLst/>
            <a:cxnLst/>
            <a:rect r="r" b="b" t="t" l="l"/>
            <a:pathLst>
              <a:path h="1344578" w="2689156">
                <a:moveTo>
                  <a:pt x="2689156" y="0"/>
                </a:moveTo>
                <a:lnTo>
                  <a:pt x="0" y="0"/>
                </a:lnTo>
                <a:lnTo>
                  <a:pt x="0" y="1344578"/>
                </a:lnTo>
                <a:lnTo>
                  <a:pt x="2689156" y="1344578"/>
                </a:lnTo>
                <a:lnTo>
                  <a:pt x="268915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4174967" y="2597571"/>
            <a:ext cx="1197325" cy="1174876"/>
          </a:xfrm>
          <a:custGeom>
            <a:avLst/>
            <a:gdLst/>
            <a:ahLst/>
            <a:cxnLst/>
            <a:rect r="r" b="b" t="t" l="l"/>
            <a:pathLst>
              <a:path h="1174876" w="1197325">
                <a:moveTo>
                  <a:pt x="0" y="0"/>
                </a:moveTo>
                <a:lnTo>
                  <a:pt x="1197325" y="0"/>
                </a:lnTo>
                <a:lnTo>
                  <a:pt x="1197325" y="1174875"/>
                </a:lnTo>
                <a:lnTo>
                  <a:pt x="0" y="1174875"/>
                </a:lnTo>
                <a:lnTo>
                  <a:pt x="0" y="0"/>
                </a:lnTo>
                <a:close/>
              </a:path>
            </a:pathLst>
          </a:custGeom>
          <a:blipFill>
            <a:blip r:embed="rId11"/>
            <a:stretch>
              <a:fillRect l="0" t="0" r="0" b="0"/>
            </a:stretch>
          </a:blipFill>
        </p:spPr>
      </p:sp>
      <p:sp>
        <p:nvSpPr>
          <p:cNvPr name="TextBox 19" id="19"/>
          <p:cNvSpPr txBox="true"/>
          <p:nvPr/>
        </p:nvSpPr>
        <p:spPr>
          <a:xfrm rot="0">
            <a:off x="1278046" y="2600041"/>
            <a:ext cx="2223136" cy="665516"/>
          </a:xfrm>
          <a:prstGeom prst="rect">
            <a:avLst/>
          </a:prstGeom>
        </p:spPr>
        <p:txBody>
          <a:bodyPr anchor="t" rtlCol="false" tIns="0" lIns="0" bIns="0" rIns="0">
            <a:spAutoFit/>
          </a:bodyPr>
          <a:lstStyle/>
          <a:p>
            <a:pPr algn="l">
              <a:lnSpc>
                <a:spcPts val="4960"/>
              </a:lnSpc>
            </a:pPr>
            <a:r>
              <a:rPr lang="en-US" sz="4000" b="true">
                <a:solidFill>
                  <a:srgbClr val="000000"/>
                </a:solidFill>
                <a:latin typeface="Poppins Bold"/>
                <a:ea typeface="Poppins Bold"/>
                <a:cs typeface="Poppins Bold"/>
                <a:sym typeface="Poppins Bold"/>
              </a:rPr>
              <a:t>28.5 °C</a:t>
            </a:r>
          </a:p>
        </p:txBody>
      </p:sp>
      <p:sp>
        <p:nvSpPr>
          <p:cNvPr name="TextBox 20" id="20"/>
          <p:cNvSpPr txBox="true"/>
          <p:nvPr/>
        </p:nvSpPr>
        <p:spPr>
          <a:xfrm rot="0">
            <a:off x="1278046" y="3337442"/>
            <a:ext cx="2724707" cy="313708"/>
          </a:xfrm>
          <a:prstGeom prst="rect">
            <a:avLst/>
          </a:prstGeom>
        </p:spPr>
        <p:txBody>
          <a:bodyPr anchor="t" rtlCol="false" tIns="0" lIns="0" bIns="0" rIns="0">
            <a:spAutoFit/>
          </a:bodyPr>
          <a:lstStyle/>
          <a:p>
            <a:pPr algn="l">
              <a:lnSpc>
                <a:spcPts val="2480"/>
              </a:lnSpc>
            </a:pPr>
            <a:r>
              <a:rPr lang="en-US" sz="2000" b="true">
                <a:solidFill>
                  <a:srgbClr val="000000"/>
                </a:solidFill>
                <a:latin typeface="Open Sans 1 Medium"/>
                <a:ea typeface="Open Sans 1 Medium"/>
                <a:cs typeface="Open Sans 1 Medium"/>
                <a:sym typeface="Open Sans 1 Medium"/>
              </a:rPr>
              <a:t>Temperature</a:t>
            </a:r>
          </a:p>
        </p:txBody>
      </p:sp>
      <p:sp>
        <p:nvSpPr>
          <p:cNvPr name="TextBox 21" id="21"/>
          <p:cNvSpPr txBox="true"/>
          <p:nvPr/>
        </p:nvSpPr>
        <p:spPr>
          <a:xfrm rot="0">
            <a:off x="6046077" y="3337442"/>
            <a:ext cx="2724707" cy="313708"/>
          </a:xfrm>
          <a:prstGeom prst="rect">
            <a:avLst/>
          </a:prstGeom>
        </p:spPr>
        <p:txBody>
          <a:bodyPr anchor="t" rtlCol="false" tIns="0" lIns="0" bIns="0" rIns="0">
            <a:spAutoFit/>
          </a:bodyPr>
          <a:lstStyle/>
          <a:p>
            <a:pPr algn="l">
              <a:lnSpc>
                <a:spcPts val="2480"/>
              </a:lnSpc>
            </a:pPr>
            <a:r>
              <a:rPr lang="en-US" sz="2000" b="true">
                <a:solidFill>
                  <a:srgbClr val="000000"/>
                </a:solidFill>
                <a:latin typeface="Open Sans 1 Medium"/>
                <a:ea typeface="Open Sans 1 Medium"/>
                <a:cs typeface="Open Sans 1 Medium"/>
                <a:sym typeface="Open Sans 1 Medium"/>
              </a:rPr>
              <a:t>Kelembapan</a:t>
            </a:r>
          </a:p>
        </p:txBody>
      </p:sp>
      <p:sp>
        <p:nvSpPr>
          <p:cNvPr name="TextBox 22" id="22"/>
          <p:cNvSpPr txBox="true"/>
          <p:nvPr/>
        </p:nvSpPr>
        <p:spPr>
          <a:xfrm rot="0">
            <a:off x="1028700" y="5076825"/>
            <a:ext cx="6232407" cy="3800474"/>
          </a:xfrm>
          <a:prstGeom prst="rect">
            <a:avLst/>
          </a:prstGeom>
        </p:spPr>
        <p:txBody>
          <a:bodyPr anchor="t" rtlCol="false" tIns="0" lIns="0" bIns="0" rIns="0">
            <a:spAutoFit/>
          </a:bodyPr>
          <a:lstStyle/>
          <a:p>
            <a:pPr algn="l">
              <a:lnSpc>
                <a:spcPts val="3000"/>
              </a:lnSpc>
            </a:pPr>
            <a:r>
              <a:rPr lang="en-US" sz="2000">
                <a:solidFill>
                  <a:srgbClr val="000000"/>
                </a:solidFill>
                <a:latin typeface="Open Sans 1"/>
                <a:ea typeface="Open Sans 1"/>
                <a:cs typeface="Open Sans 1"/>
                <a:sym typeface="Open Sans 1"/>
              </a:rPr>
              <a:t>Da</a:t>
            </a:r>
            <a:r>
              <a:rPr lang="en-US" sz="2000">
                <a:solidFill>
                  <a:srgbClr val="000000"/>
                </a:solidFill>
                <a:latin typeface="Open Sans 1"/>
                <a:ea typeface="Open Sans 1"/>
                <a:cs typeface="Open Sans 1"/>
                <a:sym typeface="Open Sans 1"/>
              </a:rPr>
              <a:t>ri gambar dashboard monitoring grafana di samping ini menampilkan data suhu dan kelembapan dari sensor SHT20. Pada grafik suhu (temperature), selama rentang waktu 16:51:15 hingga 16:56:00, suhu tercatat berada dalam kisaran antara sekitar 28.42 °C hingga 28.61 °C. Sementara itu, grafik kelembapan (%RH) menunjukkan data yang lebih konsisten. Selama periode waktu yang sama, nilai kelembapan tercatat berada dalam kisaran antara 75.6 %RH hingga 76.8 %RH.</a:t>
            </a:r>
          </a:p>
        </p:txBody>
      </p:sp>
      <p:sp>
        <p:nvSpPr>
          <p:cNvPr name="TextBox 23" id="23"/>
          <p:cNvSpPr txBox="true"/>
          <p:nvPr/>
        </p:nvSpPr>
        <p:spPr>
          <a:xfrm rot="0">
            <a:off x="9780211" y="2730738"/>
            <a:ext cx="7549182" cy="728926"/>
          </a:xfrm>
          <a:prstGeom prst="rect">
            <a:avLst/>
          </a:prstGeom>
        </p:spPr>
        <p:txBody>
          <a:bodyPr anchor="t" rtlCol="false" tIns="0" lIns="0" bIns="0" rIns="0">
            <a:spAutoFit/>
          </a:bodyPr>
          <a:lstStyle/>
          <a:p>
            <a:pPr algn="l">
              <a:lnSpc>
                <a:spcPts val="5390"/>
              </a:lnSpc>
            </a:pPr>
            <a:r>
              <a:rPr lang="en-US" b="true" sz="4900">
                <a:solidFill>
                  <a:srgbClr val="000000"/>
                </a:solidFill>
                <a:latin typeface="Poppins Bold"/>
                <a:ea typeface="Poppins Bold"/>
                <a:cs typeface="Poppins Bold"/>
                <a:sym typeface="Poppins Bold"/>
              </a:rPr>
              <a:t>DATA GRAFIK GRAFANA</a:t>
            </a:r>
          </a:p>
        </p:txBody>
      </p:sp>
      <p:sp>
        <p:nvSpPr>
          <p:cNvPr name="TextBox 24" id="24"/>
          <p:cNvSpPr txBox="true"/>
          <p:nvPr/>
        </p:nvSpPr>
        <p:spPr>
          <a:xfrm rot="0">
            <a:off x="1700103" y="844705"/>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13120" y="9258300"/>
            <a:ext cx="546180" cy="5461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6" id="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14129" y="1929139"/>
            <a:ext cx="9805750" cy="2016417"/>
            <a:chOff x="0" y="0"/>
            <a:chExt cx="2582584" cy="531073"/>
          </a:xfrm>
        </p:grpSpPr>
        <p:sp>
          <p:nvSpPr>
            <p:cNvPr name="Freeform 8" id="8"/>
            <p:cNvSpPr/>
            <p:nvPr/>
          </p:nvSpPr>
          <p:spPr>
            <a:xfrm flipH="false" flipV="false" rot="0">
              <a:off x="0" y="0"/>
              <a:ext cx="2582584" cy="531073"/>
            </a:xfrm>
            <a:custGeom>
              <a:avLst/>
              <a:gdLst/>
              <a:ahLst/>
              <a:cxnLst/>
              <a:rect r="r" b="b" t="t" l="l"/>
              <a:pathLst>
                <a:path h="531073" w="2582584">
                  <a:moveTo>
                    <a:pt x="40266" y="0"/>
                  </a:moveTo>
                  <a:lnTo>
                    <a:pt x="2542318" y="0"/>
                  </a:lnTo>
                  <a:cubicBezTo>
                    <a:pt x="2552997" y="0"/>
                    <a:pt x="2563239" y="4242"/>
                    <a:pt x="2570791" y="11794"/>
                  </a:cubicBezTo>
                  <a:cubicBezTo>
                    <a:pt x="2578342" y="19345"/>
                    <a:pt x="2582584" y="29587"/>
                    <a:pt x="2582584" y="40266"/>
                  </a:cubicBezTo>
                  <a:lnTo>
                    <a:pt x="2582584" y="490807"/>
                  </a:lnTo>
                  <a:cubicBezTo>
                    <a:pt x="2582584" y="501486"/>
                    <a:pt x="2578342" y="511728"/>
                    <a:pt x="2570791" y="519279"/>
                  </a:cubicBezTo>
                  <a:cubicBezTo>
                    <a:pt x="2563239" y="526830"/>
                    <a:pt x="2552997" y="531073"/>
                    <a:pt x="2542318" y="531073"/>
                  </a:cubicBezTo>
                  <a:lnTo>
                    <a:pt x="40266" y="531073"/>
                  </a:lnTo>
                  <a:cubicBezTo>
                    <a:pt x="18028" y="531073"/>
                    <a:pt x="0" y="513045"/>
                    <a:pt x="0" y="490807"/>
                  </a:cubicBezTo>
                  <a:lnTo>
                    <a:pt x="0" y="40266"/>
                  </a:lnTo>
                  <a:cubicBezTo>
                    <a:pt x="0" y="29587"/>
                    <a:pt x="4242" y="19345"/>
                    <a:pt x="11794" y="11794"/>
                  </a:cubicBezTo>
                  <a:cubicBezTo>
                    <a:pt x="19345" y="4242"/>
                    <a:pt x="29587" y="0"/>
                    <a:pt x="40266" y="0"/>
                  </a:cubicBezTo>
                  <a:close/>
                </a:path>
              </a:pathLst>
            </a:custGeom>
            <a:solidFill>
              <a:srgbClr val="57DCE4"/>
            </a:solidFill>
          </p:spPr>
        </p:sp>
        <p:sp>
          <p:nvSpPr>
            <p:cNvPr name="TextBox 9" id="9"/>
            <p:cNvSpPr txBox="true"/>
            <p:nvPr/>
          </p:nvSpPr>
          <p:spPr>
            <a:xfrm>
              <a:off x="0" y="-9525"/>
              <a:ext cx="2582584" cy="540598"/>
            </a:xfrm>
            <a:prstGeom prst="rect">
              <a:avLst/>
            </a:prstGeom>
          </p:spPr>
          <p:txBody>
            <a:bodyPr anchor="ctr" rtlCol="false" tIns="50800" lIns="50800" bIns="50800" rIns="50800"/>
            <a:lstStyle/>
            <a:p>
              <a:pPr algn="ctr">
                <a:lnSpc>
                  <a:spcPts val="2220"/>
                </a:lnSpc>
              </a:pPr>
            </a:p>
          </p:txBody>
        </p:sp>
      </p:grpSp>
      <p:grpSp>
        <p:nvGrpSpPr>
          <p:cNvPr name="Group 10" id="10"/>
          <p:cNvGrpSpPr/>
          <p:nvPr/>
        </p:nvGrpSpPr>
        <p:grpSpPr>
          <a:xfrm rot="0">
            <a:off x="13955516" y="5901475"/>
            <a:ext cx="10803380" cy="108033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grpSp>
        <p:nvGrpSpPr>
          <p:cNvPr name="Group 13" id="13"/>
          <p:cNvGrpSpPr>
            <a:grpSpLocks noChangeAspect="true"/>
          </p:cNvGrpSpPr>
          <p:nvPr/>
        </p:nvGrpSpPr>
        <p:grpSpPr>
          <a:xfrm rot="0">
            <a:off x="9575271" y="5795508"/>
            <a:ext cx="6869729" cy="3864174"/>
            <a:chOff x="0" y="0"/>
            <a:chExt cx="11289030" cy="6350000"/>
          </a:xfrm>
        </p:grpSpPr>
        <p:sp>
          <p:nvSpPr>
            <p:cNvPr name="Freeform 14" id="14"/>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0" t="-4" r="0" b="-4"/>
              </a:stretch>
            </a:blipFill>
          </p:spPr>
        </p:sp>
      </p:grpSp>
      <p:sp>
        <p:nvSpPr>
          <p:cNvPr name="Freeform 15" id="15"/>
          <p:cNvSpPr/>
          <p:nvPr/>
        </p:nvSpPr>
        <p:spPr>
          <a:xfrm flipH="false" flipV="false" rot="-5400000">
            <a:off x="10024924" y="1011759"/>
            <a:ext cx="240826" cy="963304"/>
          </a:xfrm>
          <a:custGeom>
            <a:avLst/>
            <a:gdLst/>
            <a:ahLst/>
            <a:cxnLst/>
            <a:rect r="r" b="b" t="t" l="l"/>
            <a:pathLst>
              <a:path h="963304" w="240826">
                <a:moveTo>
                  <a:pt x="0" y="0"/>
                </a:moveTo>
                <a:lnTo>
                  <a:pt x="240826" y="0"/>
                </a:lnTo>
                <a:lnTo>
                  <a:pt x="240826" y="963304"/>
                </a:lnTo>
                <a:lnTo>
                  <a:pt x="0" y="9633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true" flipV="false" rot="-5400000">
            <a:off x="-1220473" y="2512720"/>
            <a:ext cx="2689156" cy="1344578"/>
          </a:xfrm>
          <a:custGeom>
            <a:avLst/>
            <a:gdLst/>
            <a:ahLst/>
            <a:cxnLst/>
            <a:rect r="r" b="b" t="t" l="l"/>
            <a:pathLst>
              <a:path h="1344578" w="2689156">
                <a:moveTo>
                  <a:pt x="2689156" y="0"/>
                </a:moveTo>
                <a:lnTo>
                  <a:pt x="0" y="0"/>
                </a:lnTo>
                <a:lnTo>
                  <a:pt x="0" y="1344578"/>
                </a:lnTo>
                <a:lnTo>
                  <a:pt x="2689156" y="1344578"/>
                </a:lnTo>
                <a:lnTo>
                  <a:pt x="268915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7" id="17"/>
          <p:cNvGrpSpPr>
            <a:grpSpLocks noChangeAspect="true"/>
          </p:cNvGrpSpPr>
          <p:nvPr/>
        </p:nvGrpSpPr>
        <p:grpSpPr>
          <a:xfrm rot="0">
            <a:off x="9575271" y="1931334"/>
            <a:ext cx="6869729" cy="3864174"/>
            <a:chOff x="0" y="0"/>
            <a:chExt cx="11289030" cy="6350000"/>
          </a:xfrm>
        </p:grpSpPr>
        <p:sp>
          <p:nvSpPr>
            <p:cNvPr name="Freeform 18" id="1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1"/>
              <a:stretch>
                <a:fillRect l="0" t="-4" r="0" b="-4"/>
              </a:stretch>
            </a:blipFill>
          </p:spPr>
        </p:sp>
      </p:grpSp>
      <p:sp>
        <p:nvSpPr>
          <p:cNvPr name="TextBox 19" id="19"/>
          <p:cNvSpPr txBox="true"/>
          <p:nvPr/>
        </p:nvSpPr>
        <p:spPr>
          <a:xfrm rot="0">
            <a:off x="1278046" y="2600041"/>
            <a:ext cx="5378176" cy="665426"/>
          </a:xfrm>
          <a:prstGeom prst="rect">
            <a:avLst/>
          </a:prstGeom>
        </p:spPr>
        <p:txBody>
          <a:bodyPr anchor="t" rtlCol="false" tIns="0" lIns="0" bIns="0" rIns="0">
            <a:spAutoFit/>
          </a:bodyPr>
          <a:lstStyle/>
          <a:p>
            <a:pPr algn="l">
              <a:lnSpc>
                <a:spcPts val="4960"/>
              </a:lnSpc>
            </a:pPr>
            <a:r>
              <a:rPr lang="en-US" sz="4000" b="true">
                <a:solidFill>
                  <a:srgbClr val="000000"/>
                </a:solidFill>
                <a:latin typeface="Poppins Bold"/>
                <a:ea typeface="Poppins Bold"/>
                <a:cs typeface="Poppins Bold"/>
                <a:sym typeface="Poppins Bold"/>
              </a:rPr>
              <a:t>Blockchain + Web3</a:t>
            </a:r>
          </a:p>
        </p:txBody>
      </p:sp>
      <p:sp>
        <p:nvSpPr>
          <p:cNvPr name="TextBox 20" id="20"/>
          <p:cNvSpPr txBox="true"/>
          <p:nvPr/>
        </p:nvSpPr>
        <p:spPr>
          <a:xfrm rot="0">
            <a:off x="796394" y="4211038"/>
            <a:ext cx="7575251" cy="1133474"/>
          </a:xfrm>
          <a:prstGeom prst="rect">
            <a:avLst/>
          </a:prstGeom>
        </p:spPr>
        <p:txBody>
          <a:bodyPr anchor="t" rtlCol="false" tIns="0" lIns="0" bIns="0" rIns="0">
            <a:spAutoFit/>
          </a:bodyPr>
          <a:lstStyle/>
          <a:p>
            <a:pPr algn="l">
              <a:lnSpc>
                <a:spcPts val="3000"/>
              </a:lnSpc>
            </a:pPr>
            <a:r>
              <a:rPr lang="en-US" sz="2000">
                <a:solidFill>
                  <a:srgbClr val="000000"/>
                </a:solidFill>
                <a:latin typeface="Open Sans 1"/>
                <a:ea typeface="Open Sans 1"/>
                <a:cs typeface="Open Sans 1"/>
                <a:sym typeface="Open Sans 1"/>
              </a:rPr>
              <a:t>Disamping merupakan visualisasi dari data yang dikirim dari TCP server ke Blockchain dan di visualisasikan ke Web3 dimana ada database dan grafik dibawah.</a:t>
            </a:r>
          </a:p>
        </p:txBody>
      </p:sp>
      <p:sp>
        <p:nvSpPr>
          <p:cNvPr name="TextBox 21" id="21"/>
          <p:cNvSpPr txBox="true"/>
          <p:nvPr/>
        </p:nvSpPr>
        <p:spPr>
          <a:xfrm rot="0">
            <a:off x="9663685" y="644072"/>
            <a:ext cx="8173760" cy="728926"/>
          </a:xfrm>
          <a:prstGeom prst="rect">
            <a:avLst/>
          </a:prstGeom>
        </p:spPr>
        <p:txBody>
          <a:bodyPr anchor="t" rtlCol="false" tIns="0" lIns="0" bIns="0" rIns="0">
            <a:spAutoFit/>
          </a:bodyPr>
          <a:lstStyle/>
          <a:p>
            <a:pPr algn="l">
              <a:lnSpc>
                <a:spcPts val="5390"/>
              </a:lnSpc>
            </a:pPr>
            <a:r>
              <a:rPr lang="en-US" b="true" sz="4900">
                <a:solidFill>
                  <a:srgbClr val="000000"/>
                </a:solidFill>
                <a:latin typeface="Poppins Bold"/>
                <a:ea typeface="Poppins Bold"/>
                <a:cs typeface="Poppins Bold"/>
                <a:sym typeface="Poppins Bold"/>
              </a:rPr>
              <a:t>VISUALISASI </a:t>
            </a:r>
          </a:p>
        </p:txBody>
      </p:sp>
      <p:sp>
        <p:nvSpPr>
          <p:cNvPr name="TextBox 22" id="22"/>
          <p:cNvSpPr txBox="true"/>
          <p:nvPr/>
        </p:nvSpPr>
        <p:spPr>
          <a:xfrm rot="0">
            <a:off x="1700103" y="844705"/>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448206" y="0"/>
            <a:ext cx="8761685" cy="10287000"/>
            <a:chOff x="0" y="0"/>
            <a:chExt cx="2307604" cy="2709333"/>
          </a:xfrm>
        </p:grpSpPr>
        <p:sp>
          <p:nvSpPr>
            <p:cNvPr name="Freeform 4" id="4"/>
            <p:cNvSpPr/>
            <p:nvPr/>
          </p:nvSpPr>
          <p:spPr>
            <a:xfrm flipH="false" flipV="false" rot="0">
              <a:off x="0" y="0"/>
              <a:ext cx="2307604" cy="2709333"/>
            </a:xfrm>
            <a:custGeom>
              <a:avLst/>
              <a:gdLst/>
              <a:ahLst/>
              <a:cxnLst/>
              <a:rect r="r" b="b" t="t" l="l"/>
              <a:pathLst>
                <a:path h="2709333" w="2307604">
                  <a:moveTo>
                    <a:pt x="67154" y="0"/>
                  </a:moveTo>
                  <a:lnTo>
                    <a:pt x="2240450" y="0"/>
                  </a:lnTo>
                  <a:cubicBezTo>
                    <a:pt x="2258260" y="0"/>
                    <a:pt x="2275341" y="7075"/>
                    <a:pt x="2287935" y="19669"/>
                  </a:cubicBezTo>
                  <a:cubicBezTo>
                    <a:pt x="2300529" y="32263"/>
                    <a:pt x="2307604" y="49344"/>
                    <a:pt x="2307604" y="67154"/>
                  </a:cubicBezTo>
                  <a:lnTo>
                    <a:pt x="2307604" y="2642179"/>
                  </a:lnTo>
                  <a:cubicBezTo>
                    <a:pt x="2307604" y="2659989"/>
                    <a:pt x="2300529" y="2677070"/>
                    <a:pt x="2287935" y="2689664"/>
                  </a:cubicBezTo>
                  <a:cubicBezTo>
                    <a:pt x="2275341" y="2702258"/>
                    <a:pt x="2258260" y="2709333"/>
                    <a:pt x="2240450" y="2709333"/>
                  </a:cubicBezTo>
                  <a:lnTo>
                    <a:pt x="67154" y="2709333"/>
                  </a:lnTo>
                  <a:cubicBezTo>
                    <a:pt x="30066" y="2709333"/>
                    <a:pt x="0" y="2679267"/>
                    <a:pt x="0" y="2642179"/>
                  </a:cubicBezTo>
                  <a:lnTo>
                    <a:pt x="0" y="67154"/>
                  </a:lnTo>
                  <a:cubicBezTo>
                    <a:pt x="0" y="49344"/>
                    <a:pt x="7075" y="32263"/>
                    <a:pt x="19669" y="19669"/>
                  </a:cubicBezTo>
                  <a:cubicBezTo>
                    <a:pt x="32263" y="7075"/>
                    <a:pt x="49344" y="0"/>
                    <a:pt x="67154" y="0"/>
                  </a:cubicBezTo>
                  <a:close/>
                </a:path>
              </a:pathLst>
            </a:custGeom>
            <a:solidFill>
              <a:srgbClr val="37A3FE"/>
            </a:solidFill>
          </p:spPr>
        </p:sp>
        <p:sp>
          <p:nvSpPr>
            <p:cNvPr name="TextBox 5" id="5"/>
            <p:cNvSpPr txBox="true"/>
            <p:nvPr/>
          </p:nvSpPr>
          <p:spPr>
            <a:xfrm>
              <a:off x="0" y="-9525"/>
              <a:ext cx="2307604" cy="2718858"/>
            </a:xfrm>
            <a:prstGeom prst="rect">
              <a:avLst/>
            </a:prstGeom>
          </p:spPr>
          <p:txBody>
            <a:bodyPr anchor="ctr" rtlCol="false" tIns="50800" lIns="50800" bIns="50800" rIns="50800"/>
            <a:lstStyle/>
            <a:p>
              <a:pPr algn="ctr">
                <a:lnSpc>
                  <a:spcPts val="2220"/>
                </a:lnSpc>
              </a:pPr>
            </a:p>
          </p:txBody>
        </p:sp>
      </p:grpSp>
      <p:grpSp>
        <p:nvGrpSpPr>
          <p:cNvPr name="Group 6" id="6"/>
          <p:cNvGrpSpPr/>
          <p:nvPr/>
        </p:nvGrpSpPr>
        <p:grpSpPr>
          <a:xfrm rot="0">
            <a:off x="16713120" y="9258300"/>
            <a:ext cx="546180" cy="5461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8" id="8"/>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9" id="9"/>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0">
            <a:off x="-2584369" y="7702631"/>
            <a:ext cx="5168738" cy="2584369"/>
          </a:xfrm>
          <a:custGeom>
            <a:avLst/>
            <a:gdLst/>
            <a:ahLst/>
            <a:cxnLst/>
            <a:rect r="r" b="b" t="t" l="l"/>
            <a:pathLst>
              <a:path h="2584369" w="5168738">
                <a:moveTo>
                  <a:pt x="5168738" y="2584369"/>
                </a:moveTo>
                <a:lnTo>
                  <a:pt x="0" y="2584369"/>
                </a:lnTo>
                <a:lnTo>
                  <a:pt x="0" y="0"/>
                </a:lnTo>
                <a:lnTo>
                  <a:pt x="5168738" y="0"/>
                </a:lnTo>
                <a:lnTo>
                  <a:pt x="5168738" y="258436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a:grpSpLocks noChangeAspect="true"/>
          </p:cNvGrpSpPr>
          <p:nvPr/>
        </p:nvGrpSpPr>
        <p:grpSpPr>
          <a:xfrm rot="0">
            <a:off x="10417326" y="854230"/>
            <a:ext cx="7041623" cy="7041623"/>
            <a:chOff x="0" y="0"/>
            <a:chExt cx="13716000" cy="13716000"/>
          </a:xfrm>
        </p:grpSpPr>
        <p:sp>
          <p:nvSpPr>
            <p:cNvPr name="Freeform 12" id="12"/>
            <p:cNvSpPr/>
            <p:nvPr/>
          </p:nvSpPr>
          <p:spPr>
            <a:xfrm flipH="false" flipV="false" rot="0">
              <a:off x="0" y="0"/>
              <a:ext cx="13716000" cy="13716000"/>
            </a:xfrm>
            <a:custGeom>
              <a:avLst/>
              <a:gdLst/>
              <a:ahLst/>
              <a:cxnLst/>
              <a:rect r="r" b="b" t="t" l="l"/>
              <a:pathLst>
                <a:path h="13716000" w="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8"/>
              <a:stretch>
                <a:fillRect l="-16666" t="0" r="-16666" b="0"/>
              </a:stretch>
            </a:blipFill>
          </p:spPr>
        </p:sp>
      </p:grpSp>
      <p:sp>
        <p:nvSpPr>
          <p:cNvPr name="Freeform 13" id="13"/>
          <p:cNvSpPr/>
          <p:nvPr/>
        </p:nvSpPr>
        <p:spPr>
          <a:xfrm flipH="false" flipV="false" rot="-5400000">
            <a:off x="2447030" y="3526690"/>
            <a:ext cx="240826" cy="963304"/>
          </a:xfrm>
          <a:custGeom>
            <a:avLst/>
            <a:gdLst/>
            <a:ahLst/>
            <a:cxnLst/>
            <a:rect r="r" b="b" t="t" l="l"/>
            <a:pathLst>
              <a:path h="963304" w="240826">
                <a:moveTo>
                  <a:pt x="0" y="0"/>
                </a:moveTo>
                <a:lnTo>
                  <a:pt x="240826" y="0"/>
                </a:lnTo>
                <a:lnTo>
                  <a:pt x="240826" y="963304"/>
                </a:lnTo>
                <a:lnTo>
                  <a:pt x="0" y="9633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5400000">
            <a:off x="15588951" y="1487960"/>
            <a:ext cx="1218471" cy="1418890"/>
          </a:xfrm>
          <a:custGeom>
            <a:avLst/>
            <a:gdLst/>
            <a:ahLst/>
            <a:cxnLst/>
            <a:rect r="r" b="b" t="t" l="l"/>
            <a:pathLst>
              <a:path h="1418890" w="1218471">
                <a:moveTo>
                  <a:pt x="0" y="0"/>
                </a:moveTo>
                <a:lnTo>
                  <a:pt x="1218471" y="0"/>
                </a:lnTo>
                <a:lnTo>
                  <a:pt x="1218471" y="1418889"/>
                </a:lnTo>
                <a:lnTo>
                  <a:pt x="0" y="14188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2045995" y="2806640"/>
            <a:ext cx="7549182" cy="831850"/>
          </a:xfrm>
          <a:prstGeom prst="rect">
            <a:avLst/>
          </a:prstGeom>
        </p:spPr>
        <p:txBody>
          <a:bodyPr anchor="t" rtlCol="false" tIns="0" lIns="0" bIns="0" rIns="0">
            <a:spAutoFit/>
          </a:bodyPr>
          <a:lstStyle/>
          <a:p>
            <a:pPr algn="l">
              <a:lnSpc>
                <a:spcPts val="6049"/>
              </a:lnSpc>
            </a:pPr>
            <a:r>
              <a:rPr lang="en-US" b="true" sz="5499">
                <a:solidFill>
                  <a:srgbClr val="000000"/>
                </a:solidFill>
                <a:latin typeface="Poppins Bold"/>
                <a:ea typeface="Poppins Bold"/>
                <a:cs typeface="Poppins Bold"/>
                <a:sym typeface="Poppins Bold"/>
              </a:rPr>
              <a:t>KESIMPULAN</a:t>
            </a:r>
          </a:p>
        </p:txBody>
      </p:sp>
      <p:sp>
        <p:nvSpPr>
          <p:cNvPr name="TextBox 16" id="16"/>
          <p:cNvSpPr txBox="true"/>
          <p:nvPr/>
        </p:nvSpPr>
        <p:spPr>
          <a:xfrm rot="0">
            <a:off x="1278046" y="4308366"/>
            <a:ext cx="8808189" cy="5324474"/>
          </a:xfrm>
          <a:prstGeom prst="rect">
            <a:avLst/>
          </a:prstGeom>
        </p:spPr>
        <p:txBody>
          <a:bodyPr anchor="t" rtlCol="false" tIns="0" lIns="0" bIns="0" rIns="0">
            <a:spAutoFit/>
          </a:bodyPr>
          <a:lstStyle/>
          <a:p>
            <a:pPr algn="just">
              <a:lnSpc>
                <a:spcPts val="3000"/>
              </a:lnSpc>
            </a:pPr>
            <a:r>
              <a:rPr lang="en-US" sz="2000">
                <a:solidFill>
                  <a:srgbClr val="000000"/>
                </a:solidFill>
                <a:latin typeface="Open Sans 1"/>
                <a:ea typeface="Open Sans 1"/>
                <a:cs typeface="Open Sans 1"/>
                <a:sym typeface="Open Sans 1"/>
              </a:rPr>
              <a:t>Implementasi sistem monit</a:t>
            </a:r>
            <a:r>
              <a:rPr lang="en-US" sz="2000">
                <a:solidFill>
                  <a:srgbClr val="000000"/>
                </a:solidFill>
                <a:latin typeface="Open Sans 1"/>
                <a:ea typeface="Open Sans 1"/>
                <a:cs typeface="Open Sans 1"/>
                <a:sym typeface="Open Sans 1"/>
              </a:rPr>
              <a:t>oring suhu dan kelembapan menggunakan sensor SHT20, komunikasi Modbus RTU, dan pengiriman data ke InfluxDB melalui TCP telah berhasil dengan baik, memungkinkan data sensor dibaca secara berkala, diproses dalam format JSON, dan disimpan dalam basis data time-series untuk visualisasi historis dan real-time yang akurat. Untuk pengembangan lebih lanjut, beberapa rekomendasi yang dapat dipertimbangkan meliputi penerapan sistem alarm untuk memberikan peringatan dini ketika suhu atau kelembapan melampaui batas aman, integrasi penyimpanan data redundan untuk menjaga keandalan dan keamanan data historis, serta penambahan sistem otomatis seperti penyiraman air yang diaktifkan ketika kelembapan dan suhu berada di bawah nilai set point, guna mencegah kerusakan atau penurunan kualitas produk.</a:t>
            </a:r>
          </a:p>
          <a:p>
            <a:pPr algn="just">
              <a:lnSpc>
                <a:spcPts val="3000"/>
              </a:lnSpc>
            </a:pPr>
          </a:p>
        </p:txBody>
      </p:sp>
      <p:sp>
        <p:nvSpPr>
          <p:cNvPr name="TextBox 17" id="17"/>
          <p:cNvSpPr txBox="true"/>
          <p:nvPr/>
        </p:nvSpPr>
        <p:spPr>
          <a:xfrm rot="0">
            <a:off x="1685212" y="844705"/>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20427" y="-3820427"/>
            <a:ext cx="7640854" cy="764085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292276" y="6193162"/>
            <a:ext cx="8187676" cy="818767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614171" y="3242625"/>
            <a:ext cx="829058" cy="82905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DCE4"/>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12" id="12"/>
          <p:cNvGrpSpPr/>
          <p:nvPr/>
        </p:nvGrpSpPr>
        <p:grpSpPr>
          <a:xfrm rot="0">
            <a:off x="9098399" y="8830624"/>
            <a:ext cx="829058" cy="82905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15" id="15"/>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a:grpSpLocks noChangeAspect="true"/>
          </p:cNvGrpSpPr>
          <p:nvPr/>
        </p:nvGrpSpPr>
        <p:grpSpPr>
          <a:xfrm rot="0">
            <a:off x="10508129" y="1035484"/>
            <a:ext cx="5755971" cy="8222816"/>
            <a:chOff x="0" y="0"/>
            <a:chExt cx="4445000" cy="6350000"/>
          </a:xfrm>
        </p:grpSpPr>
        <p:sp>
          <p:nvSpPr>
            <p:cNvPr name="Freeform 17" id="17"/>
            <p:cNvSpPr/>
            <p:nvPr/>
          </p:nvSpPr>
          <p:spPr>
            <a:xfrm flipH="false" flipV="false" rot="0">
              <a:off x="0" y="0"/>
              <a:ext cx="4445000" cy="6350000"/>
            </a:xfrm>
            <a:custGeom>
              <a:avLst/>
              <a:gdLst/>
              <a:ahLst/>
              <a:cxnLst/>
              <a:rect r="r" b="b" t="t" l="l"/>
              <a:pathLst>
                <a:path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65012" t="0" r="-65012" b="0"/>
              </a:stretch>
            </a:blipFill>
          </p:spPr>
        </p:sp>
      </p:grpSp>
      <p:sp>
        <p:nvSpPr>
          <p:cNvPr name="Freeform 18" id="18"/>
          <p:cNvSpPr/>
          <p:nvPr/>
        </p:nvSpPr>
        <p:spPr>
          <a:xfrm flipH="false" flipV="false" rot="-5400000">
            <a:off x="3218362" y="7702540"/>
            <a:ext cx="240826" cy="963304"/>
          </a:xfrm>
          <a:custGeom>
            <a:avLst/>
            <a:gdLst/>
            <a:ahLst/>
            <a:cxnLst/>
            <a:rect r="r" b="b" t="t" l="l"/>
            <a:pathLst>
              <a:path h="963304" w="240826">
                <a:moveTo>
                  <a:pt x="0" y="0"/>
                </a:moveTo>
                <a:lnTo>
                  <a:pt x="240826" y="0"/>
                </a:lnTo>
                <a:lnTo>
                  <a:pt x="240826" y="963303"/>
                </a:lnTo>
                <a:lnTo>
                  <a:pt x="0" y="9633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5400000">
            <a:off x="10036294" y="995446"/>
            <a:ext cx="1323383" cy="1541057"/>
          </a:xfrm>
          <a:custGeom>
            <a:avLst/>
            <a:gdLst/>
            <a:ahLst/>
            <a:cxnLst/>
            <a:rect r="r" b="b" t="t" l="l"/>
            <a:pathLst>
              <a:path h="1541057" w="1323383">
                <a:moveTo>
                  <a:pt x="0" y="0"/>
                </a:moveTo>
                <a:lnTo>
                  <a:pt x="1323383" y="0"/>
                </a:lnTo>
                <a:lnTo>
                  <a:pt x="1323383" y="1541057"/>
                </a:lnTo>
                <a:lnTo>
                  <a:pt x="0" y="15410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5187735" y="4970541"/>
            <a:ext cx="2071565" cy="1039976"/>
          </a:xfrm>
          <a:custGeom>
            <a:avLst/>
            <a:gdLst/>
            <a:ahLst/>
            <a:cxnLst/>
            <a:rect r="r" b="b" t="t" l="l"/>
            <a:pathLst>
              <a:path h="1039976" w="2071565">
                <a:moveTo>
                  <a:pt x="0" y="0"/>
                </a:moveTo>
                <a:lnTo>
                  <a:pt x="2071565" y="0"/>
                </a:lnTo>
                <a:lnTo>
                  <a:pt x="2071565" y="1039976"/>
                </a:lnTo>
                <a:lnTo>
                  <a:pt x="0" y="10399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2829496" y="2875422"/>
            <a:ext cx="7097961" cy="3430139"/>
          </a:xfrm>
          <a:prstGeom prst="rect">
            <a:avLst/>
          </a:prstGeom>
        </p:spPr>
        <p:txBody>
          <a:bodyPr anchor="t" rtlCol="false" tIns="0" lIns="0" bIns="0" rIns="0">
            <a:spAutoFit/>
          </a:bodyPr>
          <a:lstStyle/>
          <a:p>
            <a:pPr algn="l">
              <a:lnSpc>
                <a:spcPts val="12740"/>
              </a:lnSpc>
            </a:pPr>
            <a:r>
              <a:rPr lang="en-US" b="true" sz="13000">
                <a:solidFill>
                  <a:srgbClr val="000000"/>
                </a:solidFill>
                <a:latin typeface="Poppins Bold"/>
                <a:ea typeface="Poppins Bold"/>
                <a:cs typeface="Poppins Bold"/>
                <a:sym typeface="Poppins Bold"/>
              </a:rPr>
              <a:t>TERIMAKASIH</a:t>
            </a:r>
          </a:p>
        </p:txBody>
      </p:sp>
      <p:sp>
        <p:nvSpPr>
          <p:cNvPr name="TextBox 22" id="22"/>
          <p:cNvSpPr txBox="true"/>
          <p:nvPr/>
        </p:nvSpPr>
        <p:spPr>
          <a:xfrm rot="0">
            <a:off x="2829496" y="6494635"/>
            <a:ext cx="5795473" cy="1076127"/>
          </a:xfrm>
          <a:prstGeom prst="rect">
            <a:avLst/>
          </a:prstGeom>
        </p:spPr>
        <p:txBody>
          <a:bodyPr anchor="t" rtlCol="false" tIns="0" lIns="0" bIns="0" rIns="0">
            <a:spAutoFit/>
          </a:bodyPr>
          <a:lstStyle/>
          <a:p>
            <a:pPr algn="l">
              <a:lnSpc>
                <a:spcPts val="4200"/>
              </a:lnSpc>
            </a:pPr>
            <a:r>
              <a:rPr lang="en-US" sz="3000" b="true">
                <a:solidFill>
                  <a:srgbClr val="000000"/>
                </a:solidFill>
                <a:latin typeface="Poppins Semi-Bold"/>
                <a:ea typeface="Poppins Semi-Bold"/>
                <a:cs typeface="Poppins Semi-Bold"/>
                <a:sym typeface="Poppins Semi-Bold"/>
              </a:rPr>
              <a:t>Sampai Jumpa</a:t>
            </a:r>
          </a:p>
          <a:p>
            <a:pPr algn="l">
              <a:lnSpc>
                <a:spcPts val="4200"/>
              </a:lnSpc>
            </a:pPr>
            <a:r>
              <a:rPr lang="en-US" sz="3000" b="true">
                <a:solidFill>
                  <a:srgbClr val="000000"/>
                </a:solidFill>
                <a:latin typeface="Poppins Semi-Bold"/>
                <a:ea typeface="Poppins Semi-Bold"/>
                <a:cs typeface="Poppins Semi-Bold"/>
                <a:sym typeface="Poppins Semi-Bold"/>
              </a:rPr>
              <a:t>Di Pertemuan Berikutnya</a:t>
            </a:r>
          </a:p>
        </p:txBody>
      </p:sp>
      <p:sp>
        <p:nvSpPr>
          <p:cNvPr name="TextBox 23" id="23"/>
          <p:cNvSpPr txBox="true"/>
          <p:nvPr/>
        </p:nvSpPr>
        <p:spPr>
          <a:xfrm rot="0">
            <a:off x="1700103" y="869632"/>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5197780"/>
            <a:ext cx="18288000" cy="182880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6" id="6"/>
          <p:cNvSpPr/>
          <p:nvPr/>
        </p:nvSpPr>
        <p:spPr>
          <a:xfrm flipH="false" flipV="false" rot="-5400000">
            <a:off x="9023587" y="2995515"/>
            <a:ext cx="240826" cy="963304"/>
          </a:xfrm>
          <a:custGeom>
            <a:avLst/>
            <a:gdLst/>
            <a:ahLst/>
            <a:cxnLst/>
            <a:rect r="r" b="b" t="t" l="l"/>
            <a:pathLst>
              <a:path h="963304" w="240826">
                <a:moveTo>
                  <a:pt x="0" y="0"/>
                </a:moveTo>
                <a:lnTo>
                  <a:pt x="240826" y="0"/>
                </a:lnTo>
                <a:lnTo>
                  <a:pt x="240826" y="963304"/>
                </a:lnTo>
                <a:lnTo>
                  <a:pt x="0" y="963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3066276" y="4059815"/>
            <a:ext cx="3414531" cy="341453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grpSp>
        <p:nvGrpSpPr>
          <p:cNvPr name="Group 10" id="10"/>
          <p:cNvGrpSpPr/>
          <p:nvPr/>
        </p:nvGrpSpPr>
        <p:grpSpPr>
          <a:xfrm rot="0">
            <a:off x="7413830" y="4059815"/>
            <a:ext cx="3414531" cy="34145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DCE4"/>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grpSp>
        <p:nvGrpSpPr>
          <p:cNvPr name="Group 13" id="13"/>
          <p:cNvGrpSpPr>
            <a:grpSpLocks noChangeAspect="true"/>
          </p:cNvGrpSpPr>
          <p:nvPr/>
        </p:nvGrpSpPr>
        <p:grpSpPr>
          <a:xfrm rot="0">
            <a:off x="3207889" y="4201435"/>
            <a:ext cx="3131304" cy="3131292"/>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8256" r="0" b="-134052"/>
              </a:stretch>
            </a:blipFill>
          </p:spPr>
        </p:sp>
      </p:grpSp>
      <p:grpSp>
        <p:nvGrpSpPr>
          <p:cNvPr name="Group 15" id="15"/>
          <p:cNvGrpSpPr>
            <a:grpSpLocks noChangeAspect="true"/>
          </p:cNvGrpSpPr>
          <p:nvPr/>
        </p:nvGrpSpPr>
        <p:grpSpPr>
          <a:xfrm rot="0">
            <a:off x="7555443" y="4201435"/>
            <a:ext cx="3131304" cy="3131292"/>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grpSp>
        <p:nvGrpSpPr>
          <p:cNvPr name="Group 17" id="17"/>
          <p:cNvGrpSpPr/>
          <p:nvPr/>
        </p:nvGrpSpPr>
        <p:grpSpPr>
          <a:xfrm rot="0">
            <a:off x="11761383" y="4059815"/>
            <a:ext cx="3414531" cy="341453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E5EA"/>
            </a:solidFill>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grpSp>
        <p:nvGrpSpPr>
          <p:cNvPr name="Group 20" id="20"/>
          <p:cNvGrpSpPr>
            <a:grpSpLocks noChangeAspect="true"/>
          </p:cNvGrpSpPr>
          <p:nvPr/>
        </p:nvGrpSpPr>
        <p:grpSpPr>
          <a:xfrm rot="0">
            <a:off x="11902997" y="4201435"/>
            <a:ext cx="3131304" cy="3131292"/>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1569" r="0" b="-32251"/>
              </a:stretch>
            </a:blipFill>
          </p:spPr>
        </p:sp>
      </p:grpSp>
      <p:grpSp>
        <p:nvGrpSpPr>
          <p:cNvPr name="Group 22" id="22"/>
          <p:cNvGrpSpPr/>
          <p:nvPr/>
        </p:nvGrpSpPr>
        <p:grpSpPr>
          <a:xfrm rot="0">
            <a:off x="16713120" y="9258300"/>
            <a:ext cx="546180" cy="54618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24" id="24"/>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25" id="25"/>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true" flipV="false" rot="0">
            <a:off x="16722537" y="-242390"/>
            <a:ext cx="3130925" cy="1565463"/>
          </a:xfrm>
          <a:custGeom>
            <a:avLst/>
            <a:gdLst/>
            <a:ahLst/>
            <a:cxnLst/>
            <a:rect r="r" b="b" t="t" l="l"/>
            <a:pathLst>
              <a:path h="1565463" w="3130925">
                <a:moveTo>
                  <a:pt x="3130926" y="0"/>
                </a:moveTo>
                <a:lnTo>
                  <a:pt x="0" y="0"/>
                </a:lnTo>
                <a:lnTo>
                  <a:pt x="0" y="1565463"/>
                </a:lnTo>
                <a:lnTo>
                  <a:pt x="3130926" y="1565463"/>
                </a:lnTo>
                <a:lnTo>
                  <a:pt x="3130926"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5400000">
            <a:off x="16650064" y="440132"/>
            <a:ext cx="1218471" cy="1418890"/>
          </a:xfrm>
          <a:custGeom>
            <a:avLst/>
            <a:gdLst/>
            <a:ahLst/>
            <a:cxnLst/>
            <a:rect r="r" b="b" t="t" l="l"/>
            <a:pathLst>
              <a:path h="1418890" w="1218471">
                <a:moveTo>
                  <a:pt x="0" y="0"/>
                </a:moveTo>
                <a:lnTo>
                  <a:pt x="1218472" y="0"/>
                </a:lnTo>
                <a:lnTo>
                  <a:pt x="1218472" y="1418890"/>
                </a:lnTo>
                <a:lnTo>
                  <a:pt x="0" y="141889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8" id="28"/>
          <p:cNvSpPr txBox="true"/>
          <p:nvPr/>
        </p:nvSpPr>
        <p:spPr>
          <a:xfrm rot="0">
            <a:off x="1702393" y="844705"/>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
        <p:nvSpPr>
          <p:cNvPr name="TextBox 29" id="29"/>
          <p:cNvSpPr txBox="true"/>
          <p:nvPr/>
        </p:nvSpPr>
        <p:spPr>
          <a:xfrm rot="0">
            <a:off x="3491359" y="1915304"/>
            <a:ext cx="11259471" cy="831850"/>
          </a:xfrm>
          <a:prstGeom prst="rect">
            <a:avLst/>
          </a:prstGeom>
        </p:spPr>
        <p:txBody>
          <a:bodyPr anchor="t" rtlCol="false" tIns="0" lIns="0" bIns="0" rIns="0">
            <a:spAutoFit/>
          </a:bodyPr>
          <a:lstStyle/>
          <a:p>
            <a:pPr algn="ctr">
              <a:lnSpc>
                <a:spcPts val="6049"/>
              </a:lnSpc>
            </a:pPr>
            <a:r>
              <a:rPr lang="en-US" b="true" sz="5499">
                <a:solidFill>
                  <a:srgbClr val="000000"/>
                </a:solidFill>
                <a:latin typeface="Poppins Bold"/>
                <a:ea typeface="Poppins Bold"/>
                <a:cs typeface="Poppins Bold"/>
                <a:sym typeface="Poppins Bold"/>
              </a:rPr>
              <a:t>ANGGOTA KELOMPOK</a:t>
            </a:r>
          </a:p>
        </p:txBody>
      </p:sp>
      <p:sp>
        <p:nvSpPr>
          <p:cNvPr name="TextBox 30" id="30"/>
          <p:cNvSpPr txBox="true"/>
          <p:nvPr/>
        </p:nvSpPr>
        <p:spPr>
          <a:xfrm rot="0">
            <a:off x="2622669" y="8017271"/>
            <a:ext cx="4347554" cy="438150"/>
          </a:xfrm>
          <a:prstGeom prst="rect">
            <a:avLst/>
          </a:prstGeom>
        </p:spPr>
        <p:txBody>
          <a:bodyPr anchor="t" rtlCol="false" tIns="0" lIns="0" bIns="0" rIns="0">
            <a:spAutoFit/>
          </a:bodyPr>
          <a:lstStyle/>
          <a:p>
            <a:pPr algn="ctr">
              <a:lnSpc>
                <a:spcPts val="3449"/>
              </a:lnSpc>
            </a:pPr>
            <a:r>
              <a:rPr lang="en-US" sz="2499" b="true">
                <a:solidFill>
                  <a:srgbClr val="FFFFFF"/>
                </a:solidFill>
                <a:latin typeface="Poppins Bold"/>
                <a:ea typeface="Poppins Bold"/>
                <a:cs typeface="Poppins Bold"/>
                <a:sym typeface="Poppins Bold"/>
              </a:rPr>
              <a:t>Muhammad Naufal Zuhair</a:t>
            </a:r>
          </a:p>
        </p:txBody>
      </p:sp>
      <p:sp>
        <p:nvSpPr>
          <p:cNvPr name="TextBox 31" id="31"/>
          <p:cNvSpPr txBox="true"/>
          <p:nvPr/>
        </p:nvSpPr>
        <p:spPr>
          <a:xfrm rot="0">
            <a:off x="7270955" y="7989986"/>
            <a:ext cx="3700281" cy="438150"/>
          </a:xfrm>
          <a:prstGeom prst="rect">
            <a:avLst/>
          </a:prstGeom>
        </p:spPr>
        <p:txBody>
          <a:bodyPr anchor="t" rtlCol="false" tIns="0" lIns="0" bIns="0" rIns="0">
            <a:spAutoFit/>
          </a:bodyPr>
          <a:lstStyle/>
          <a:p>
            <a:pPr algn="ctr">
              <a:lnSpc>
                <a:spcPts val="3449"/>
              </a:lnSpc>
            </a:pPr>
            <a:r>
              <a:rPr lang="en-US" sz="2499" b="true">
                <a:solidFill>
                  <a:srgbClr val="FFFFFF"/>
                </a:solidFill>
                <a:latin typeface="Poppins Bold"/>
                <a:ea typeface="Poppins Bold"/>
                <a:cs typeface="Poppins Bold"/>
                <a:sym typeface="Poppins Bold"/>
              </a:rPr>
              <a:t>Yanuar Ramansyah</a:t>
            </a:r>
          </a:p>
        </p:txBody>
      </p:sp>
      <p:sp>
        <p:nvSpPr>
          <p:cNvPr name="TextBox 32" id="32"/>
          <p:cNvSpPr txBox="true"/>
          <p:nvPr/>
        </p:nvSpPr>
        <p:spPr>
          <a:xfrm rot="0">
            <a:off x="3432026" y="8475761"/>
            <a:ext cx="2728840" cy="371474"/>
          </a:xfrm>
          <a:prstGeom prst="rect">
            <a:avLst/>
          </a:prstGeom>
        </p:spPr>
        <p:txBody>
          <a:bodyPr anchor="t" rtlCol="false" tIns="0" lIns="0" bIns="0" rIns="0">
            <a:spAutoFit/>
          </a:bodyPr>
          <a:lstStyle/>
          <a:p>
            <a:pPr algn="ctr">
              <a:lnSpc>
                <a:spcPts val="3000"/>
              </a:lnSpc>
            </a:pPr>
            <a:r>
              <a:rPr lang="en-US" sz="2000">
                <a:solidFill>
                  <a:srgbClr val="FFFFFF"/>
                </a:solidFill>
                <a:latin typeface="Open Sans 1"/>
                <a:ea typeface="Open Sans 1"/>
                <a:cs typeface="Open Sans 1"/>
                <a:sym typeface="Open Sans 1"/>
              </a:rPr>
              <a:t>2042231005</a:t>
            </a:r>
          </a:p>
        </p:txBody>
      </p:sp>
      <p:sp>
        <p:nvSpPr>
          <p:cNvPr name="TextBox 33" id="33"/>
          <p:cNvSpPr txBox="true"/>
          <p:nvPr/>
        </p:nvSpPr>
        <p:spPr>
          <a:xfrm rot="0">
            <a:off x="7779580" y="8475761"/>
            <a:ext cx="2728840" cy="371474"/>
          </a:xfrm>
          <a:prstGeom prst="rect">
            <a:avLst/>
          </a:prstGeom>
        </p:spPr>
        <p:txBody>
          <a:bodyPr anchor="t" rtlCol="false" tIns="0" lIns="0" bIns="0" rIns="0">
            <a:spAutoFit/>
          </a:bodyPr>
          <a:lstStyle/>
          <a:p>
            <a:pPr algn="ctr">
              <a:lnSpc>
                <a:spcPts val="3000"/>
              </a:lnSpc>
            </a:pPr>
            <a:r>
              <a:rPr lang="en-US" sz="2000">
                <a:solidFill>
                  <a:srgbClr val="FFFFFF"/>
                </a:solidFill>
                <a:latin typeface="Open Sans 1"/>
                <a:ea typeface="Open Sans 1"/>
                <a:cs typeface="Open Sans 1"/>
                <a:sym typeface="Open Sans 1"/>
              </a:rPr>
              <a:t>2042231057</a:t>
            </a:r>
          </a:p>
        </p:txBody>
      </p:sp>
      <p:sp>
        <p:nvSpPr>
          <p:cNvPr name="TextBox 34" id="34"/>
          <p:cNvSpPr txBox="true"/>
          <p:nvPr/>
        </p:nvSpPr>
        <p:spPr>
          <a:xfrm rot="0">
            <a:off x="11641413" y="8017271"/>
            <a:ext cx="3700281" cy="438150"/>
          </a:xfrm>
          <a:prstGeom prst="rect">
            <a:avLst/>
          </a:prstGeom>
        </p:spPr>
        <p:txBody>
          <a:bodyPr anchor="t" rtlCol="false" tIns="0" lIns="0" bIns="0" rIns="0">
            <a:spAutoFit/>
          </a:bodyPr>
          <a:lstStyle/>
          <a:p>
            <a:pPr algn="ctr">
              <a:lnSpc>
                <a:spcPts val="3449"/>
              </a:lnSpc>
            </a:pPr>
            <a:r>
              <a:rPr lang="en-US" sz="2499" b="true">
                <a:solidFill>
                  <a:srgbClr val="FFFFFF"/>
                </a:solidFill>
                <a:latin typeface="Poppins Bold"/>
                <a:ea typeface="Poppins Bold"/>
                <a:cs typeface="Poppins Bold"/>
                <a:sym typeface="Poppins Bold"/>
              </a:rPr>
              <a:t>Galuh Pandu Satrio</a:t>
            </a:r>
          </a:p>
        </p:txBody>
      </p:sp>
      <p:sp>
        <p:nvSpPr>
          <p:cNvPr name="TextBox 35" id="35"/>
          <p:cNvSpPr txBox="true"/>
          <p:nvPr/>
        </p:nvSpPr>
        <p:spPr>
          <a:xfrm rot="0">
            <a:off x="12127134" y="8475761"/>
            <a:ext cx="2728840" cy="371474"/>
          </a:xfrm>
          <a:prstGeom prst="rect">
            <a:avLst/>
          </a:prstGeom>
        </p:spPr>
        <p:txBody>
          <a:bodyPr anchor="t" rtlCol="false" tIns="0" lIns="0" bIns="0" rIns="0">
            <a:spAutoFit/>
          </a:bodyPr>
          <a:lstStyle/>
          <a:p>
            <a:pPr algn="ctr">
              <a:lnSpc>
                <a:spcPts val="3000"/>
              </a:lnSpc>
            </a:pPr>
            <a:r>
              <a:rPr lang="en-US" sz="2000">
                <a:solidFill>
                  <a:srgbClr val="FFFFFF"/>
                </a:solidFill>
                <a:latin typeface="Open Sans 1"/>
                <a:ea typeface="Open Sans 1"/>
                <a:cs typeface="Open Sans 1"/>
                <a:sym typeface="Open Sans 1"/>
              </a:rPr>
              <a:t>2042231019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997406" y="0"/>
            <a:ext cx="5290594" cy="10287000"/>
            <a:chOff x="0" y="0"/>
            <a:chExt cx="1393407" cy="2709333"/>
          </a:xfrm>
        </p:grpSpPr>
        <p:sp>
          <p:nvSpPr>
            <p:cNvPr name="Freeform 4" id="4"/>
            <p:cNvSpPr/>
            <p:nvPr/>
          </p:nvSpPr>
          <p:spPr>
            <a:xfrm flipH="false" flipV="false" rot="0">
              <a:off x="0" y="0"/>
              <a:ext cx="1393407" cy="2709333"/>
            </a:xfrm>
            <a:custGeom>
              <a:avLst/>
              <a:gdLst/>
              <a:ahLst/>
              <a:cxnLst/>
              <a:rect r="r" b="b" t="t" l="l"/>
              <a:pathLst>
                <a:path h="2709333" w="1393407">
                  <a:moveTo>
                    <a:pt x="0" y="0"/>
                  </a:moveTo>
                  <a:lnTo>
                    <a:pt x="1393407" y="0"/>
                  </a:lnTo>
                  <a:lnTo>
                    <a:pt x="1393407" y="2709333"/>
                  </a:lnTo>
                  <a:lnTo>
                    <a:pt x="0" y="2709333"/>
                  </a:lnTo>
                  <a:close/>
                </a:path>
              </a:pathLst>
            </a:custGeom>
            <a:solidFill>
              <a:srgbClr val="37A3FE"/>
            </a:solidFill>
          </p:spPr>
        </p:sp>
        <p:sp>
          <p:nvSpPr>
            <p:cNvPr name="TextBox 5" id="5"/>
            <p:cNvSpPr txBox="true"/>
            <p:nvPr/>
          </p:nvSpPr>
          <p:spPr>
            <a:xfrm>
              <a:off x="0" y="-9525"/>
              <a:ext cx="1393407" cy="2718858"/>
            </a:xfrm>
            <a:prstGeom prst="rect">
              <a:avLst/>
            </a:prstGeom>
          </p:spPr>
          <p:txBody>
            <a:bodyPr anchor="ctr" rtlCol="false" tIns="50800" lIns="50800" bIns="50800" rIns="50800"/>
            <a:lstStyle/>
            <a:p>
              <a:pPr algn="ctr">
                <a:lnSpc>
                  <a:spcPts val="2220"/>
                </a:lnSpc>
              </a:pPr>
            </a:p>
          </p:txBody>
        </p:sp>
      </p:grpSp>
      <p:grpSp>
        <p:nvGrpSpPr>
          <p:cNvPr name="Group 6" id="6"/>
          <p:cNvGrpSpPr/>
          <p:nvPr/>
        </p:nvGrpSpPr>
        <p:grpSpPr>
          <a:xfrm rot="0">
            <a:off x="16713120" y="9258300"/>
            <a:ext cx="546180" cy="5461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8" id="8"/>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9" id="9"/>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4190383" y="460078"/>
            <a:ext cx="2327502" cy="232750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DCE4"/>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a:grpSpLocks noChangeAspect="true"/>
          </p:cNvGrpSpPr>
          <p:nvPr/>
        </p:nvGrpSpPr>
        <p:grpSpPr>
          <a:xfrm rot="0">
            <a:off x="10694057" y="1001092"/>
            <a:ext cx="4937760" cy="8229600"/>
            <a:chOff x="0" y="0"/>
            <a:chExt cx="3810000" cy="6350000"/>
          </a:xfrm>
        </p:grpSpPr>
        <p:sp>
          <p:nvSpPr>
            <p:cNvPr name="Freeform 14" id="14"/>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6"/>
              <a:stretch>
                <a:fillRect l="-61111" t="0" r="-61111" b="0"/>
              </a:stretch>
            </a:blipFill>
          </p:spPr>
        </p:sp>
      </p:grpSp>
      <p:sp>
        <p:nvSpPr>
          <p:cNvPr name="Freeform 15" id="15"/>
          <p:cNvSpPr/>
          <p:nvPr/>
        </p:nvSpPr>
        <p:spPr>
          <a:xfrm flipH="false" flipV="false" rot="-5400000">
            <a:off x="15022582" y="1989306"/>
            <a:ext cx="1218471" cy="1418890"/>
          </a:xfrm>
          <a:custGeom>
            <a:avLst/>
            <a:gdLst/>
            <a:ahLst/>
            <a:cxnLst/>
            <a:rect r="r" b="b" t="t" l="l"/>
            <a:pathLst>
              <a:path h="1418890" w="1218471">
                <a:moveTo>
                  <a:pt x="0" y="0"/>
                </a:moveTo>
                <a:lnTo>
                  <a:pt x="1218471" y="0"/>
                </a:lnTo>
                <a:lnTo>
                  <a:pt x="1218471" y="1418889"/>
                </a:lnTo>
                <a:lnTo>
                  <a:pt x="0" y="14188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true" flipV="true" rot="0">
            <a:off x="-1080683" y="9206317"/>
            <a:ext cx="2161366" cy="1080683"/>
          </a:xfrm>
          <a:custGeom>
            <a:avLst/>
            <a:gdLst/>
            <a:ahLst/>
            <a:cxnLst/>
            <a:rect r="r" b="b" t="t" l="l"/>
            <a:pathLst>
              <a:path h="1080683" w="2161366">
                <a:moveTo>
                  <a:pt x="2161366" y="1080683"/>
                </a:moveTo>
                <a:lnTo>
                  <a:pt x="0" y="1080683"/>
                </a:lnTo>
                <a:lnTo>
                  <a:pt x="0" y="0"/>
                </a:lnTo>
                <a:lnTo>
                  <a:pt x="2161366" y="0"/>
                </a:lnTo>
                <a:lnTo>
                  <a:pt x="2161366" y="1080683"/>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5400000">
            <a:off x="2921038" y="2185515"/>
            <a:ext cx="240826" cy="963304"/>
          </a:xfrm>
          <a:custGeom>
            <a:avLst/>
            <a:gdLst/>
            <a:ahLst/>
            <a:cxnLst/>
            <a:rect r="r" b="b" t="t" l="l"/>
            <a:pathLst>
              <a:path h="963304" w="240826">
                <a:moveTo>
                  <a:pt x="0" y="0"/>
                </a:moveTo>
                <a:lnTo>
                  <a:pt x="240826" y="0"/>
                </a:lnTo>
                <a:lnTo>
                  <a:pt x="240826" y="963304"/>
                </a:lnTo>
                <a:lnTo>
                  <a:pt x="0" y="9633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2559799" y="1623829"/>
            <a:ext cx="7549182" cy="831850"/>
          </a:xfrm>
          <a:prstGeom prst="rect">
            <a:avLst/>
          </a:prstGeom>
        </p:spPr>
        <p:txBody>
          <a:bodyPr anchor="t" rtlCol="false" tIns="0" lIns="0" bIns="0" rIns="0">
            <a:spAutoFit/>
          </a:bodyPr>
          <a:lstStyle/>
          <a:p>
            <a:pPr algn="l">
              <a:lnSpc>
                <a:spcPts val="6049"/>
              </a:lnSpc>
            </a:pPr>
            <a:r>
              <a:rPr lang="en-US" b="true" sz="5499">
                <a:solidFill>
                  <a:srgbClr val="000000"/>
                </a:solidFill>
                <a:latin typeface="Poppins Bold"/>
                <a:ea typeface="Poppins Bold"/>
                <a:cs typeface="Poppins Bold"/>
                <a:sym typeface="Poppins Bold"/>
              </a:rPr>
              <a:t>LATAR BELAKANG</a:t>
            </a:r>
          </a:p>
        </p:txBody>
      </p:sp>
      <p:sp>
        <p:nvSpPr>
          <p:cNvPr name="TextBox 19" id="19"/>
          <p:cNvSpPr txBox="true"/>
          <p:nvPr/>
        </p:nvSpPr>
        <p:spPr>
          <a:xfrm rot="0">
            <a:off x="2559799" y="2953717"/>
            <a:ext cx="6795942" cy="6025514"/>
          </a:xfrm>
          <a:prstGeom prst="rect">
            <a:avLst/>
          </a:prstGeom>
        </p:spPr>
        <p:txBody>
          <a:bodyPr anchor="t" rtlCol="false" tIns="0" lIns="0" bIns="0" rIns="0">
            <a:spAutoFit/>
          </a:bodyPr>
          <a:lstStyle/>
          <a:p>
            <a:pPr algn="just">
              <a:lnSpc>
                <a:spcPts val="3150"/>
              </a:lnSpc>
            </a:pPr>
            <a:r>
              <a:rPr lang="en-US" sz="2100">
                <a:solidFill>
                  <a:srgbClr val="000000"/>
                </a:solidFill>
                <a:latin typeface="Times New Roman"/>
                <a:ea typeface="Times New Roman"/>
                <a:cs typeface="Times New Roman"/>
                <a:sym typeface="Times New Roman"/>
              </a:rPr>
              <a:t>Budidaya ja</a:t>
            </a:r>
            <a:r>
              <a:rPr lang="en-US" sz="2100">
                <a:solidFill>
                  <a:srgbClr val="000000"/>
                </a:solidFill>
                <a:latin typeface="Times New Roman"/>
                <a:ea typeface="Times New Roman"/>
                <a:cs typeface="Times New Roman"/>
                <a:sym typeface="Times New Roman"/>
              </a:rPr>
              <a:t>mur tiram putih (Pleurotus ostreatus) merupakan salah satu kegiatan pertanian hortikultura yang memiliki nilai ekonomi dan gizi tinggi, serta potensi besar untuk dikembangkan secara berkelanjutan di Indonesia, khususnya di daerah dataran tinggi. Salah satu aspek penting dalam keberhasilan budidaya jamur tiram dengan memikirkan kondisi lingkungan tumbuh, seperti suhu dan kelembaban. Jamur tiram putih tumbuh optimal pada suhu 16–28°C, dengan rentang ideal pertumbuhan tubuh buah berkisar 16–22°C dan kelembaban udara antara 80–90%. Oleh karena itu, dibutuhkan sebuah sistem monitoring otomatis yang mampu melakukan pencatatan suhu dan kelembaban secara real-time, menyimpan data secara time-series, dan dapat diakses baik secara lokal maupun jarak jauh.</a:t>
            </a:r>
          </a:p>
        </p:txBody>
      </p:sp>
      <p:sp>
        <p:nvSpPr>
          <p:cNvPr name="TextBox 20" id="20"/>
          <p:cNvSpPr txBox="true"/>
          <p:nvPr/>
        </p:nvSpPr>
        <p:spPr>
          <a:xfrm rot="0">
            <a:off x="1706143" y="842024"/>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13120" y="9258300"/>
            <a:ext cx="546180" cy="5461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6" id="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5193304" y="4284401"/>
            <a:ext cx="11040159" cy="1104015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10" id="10"/>
          <p:cNvSpPr/>
          <p:nvPr/>
        </p:nvSpPr>
        <p:spPr>
          <a:xfrm flipH="false" flipV="false" rot="-5400000">
            <a:off x="7825319" y="1483990"/>
            <a:ext cx="1218471" cy="1418890"/>
          </a:xfrm>
          <a:custGeom>
            <a:avLst/>
            <a:gdLst/>
            <a:ahLst/>
            <a:cxnLst/>
            <a:rect r="r" b="b" t="t" l="l"/>
            <a:pathLst>
              <a:path h="1418890" w="1218471">
                <a:moveTo>
                  <a:pt x="0" y="0"/>
                </a:moveTo>
                <a:lnTo>
                  <a:pt x="1218472" y="0"/>
                </a:lnTo>
                <a:lnTo>
                  <a:pt x="1218472" y="1418890"/>
                </a:lnTo>
                <a:lnTo>
                  <a:pt x="0" y="1418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true" rot="0">
            <a:off x="-1852880" y="8750957"/>
            <a:ext cx="3130925" cy="1565463"/>
          </a:xfrm>
          <a:custGeom>
            <a:avLst/>
            <a:gdLst/>
            <a:ahLst/>
            <a:cxnLst/>
            <a:rect r="r" b="b" t="t" l="l"/>
            <a:pathLst>
              <a:path h="1565463" w="3130925">
                <a:moveTo>
                  <a:pt x="3130926" y="1565463"/>
                </a:moveTo>
                <a:lnTo>
                  <a:pt x="0" y="1565463"/>
                </a:lnTo>
                <a:lnTo>
                  <a:pt x="0" y="0"/>
                </a:lnTo>
                <a:lnTo>
                  <a:pt x="3130926" y="0"/>
                </a:lnTo>
                <a:lnTo>
                  <a:pt x="3130926" y="1565463"/>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a:grpSpLocks noChangeAspect="true"/>
          </p:cNvGrpSpPr>
          <p:nvPr/>
        </p:nvGrpSpPr>
        <p:grpSpPr>
          <a:xfrm rot="0">
            <a:off x="2425699" y="2193435"/>
            <a:ext cx="6345144" cy="6557522"/>
            <a:chOff x="0" y="0"/>
            <a:chExt cx="6362700" cy="6575666"/>
          </a:xfrm>
        </p:grpSpPr>
        <p:sp>
          <p:nvSpPr>
            <p:cNvPr name="Freeform 13" id="13"/>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0"/>
              <a:stretch>
                <a:fillRect l="-27515" t="0" r="-27515" b="0"/>
              </a:stretch>
            </a:blipFill>
          </p:spPr>
        </p:sp>
      </p:grpSp>
      <p:sp>
        <p:nvSpPr>
          <p:cNvPr name="Freeform 14" id="14"/>
          <p:cNvSpPr/>
          <p:nvPr/>
        </p:nvSpPr>
        <p:spPr>
          <a:xfrm flipH="false" flipV="false" rot="0">
            <a:off x="17252218" y="1035484"/>
            <a:ext cx="2071565" cy="1039976"/>
          </a:xfrm>
          <a:custGeom>
            <a:avLst/>
            <a:gdLst/>
            <a:ahLst/>
            <a:cxnLst/>
            <a:rect r="r" b="b" t="t" l="l"/>
            <a:pathLst>
              <a:path h="1039976" w="2071565">
                <a:moveTo>
                  <a:pt x="0" y="0"/>
                </a:moveTo>
                <a:lnTo>
                  <a:pt x="2071564" y="0"/>
                </a:lnTo>
                <a:lnTo>
                  <a:pt x="2071564" y="1039976"/>
                </a:lnTo>
                <a:lnTo>
                  <a:pt x="0" y="10399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0">
            <a:off x="10006043" y="3183698"/>
            <a:ext cx="941717" cy="941717"/>
            <a:chOff x="0" y="0"/>
            <a:chExt cx="1255622" cy="1255622"/>
          </a:xfrm>
        </p:grpSpPr>
        <p:grpSp>
          <p:nvGrpSpPr>
            <p:cNvPr name="Group 16" id="16"/>
            <p:cNvGrpSpPr/>
            <p:nvPr/>
          </p:nvGrpSpPr>
          <p:grpSpPr>
            <a:xfrm rot="0">
              <a:off x="0" y="0"/>
              <a:ext cx="1255622" cy="125562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TextBox 19" id="19"/>
            <p:cNvSpPr txBox="true"/>
            <p:nvPr/>
          </p:nvSpPr>
          <p:spPr>
            <a:xfrm rot="0">
              <a:off x="143799" y="367506"/>
              <a:ext cx="968024" cy="558711"/>
            </a:xfrm>
            <a:prstGeom prst="rect">
              <a:avLst/>
            </a:prstGeom>
          </p:spPr>
          <p:txBody>
            <a:bodyPr anchor="t" rtlCol="false" tIns="0" lIns="0" bIns="0" rIns="0">
              <a:spAutoFit/>
            </a:bodyPr>
            <a:lstStyle/>
            <a:p>
              <a:pPr algn="ctr">
                <a:lnSpc>
                  <a:spcPts val="2999"/>
                </a:lnSpc>
              </a:pPr>
              <a:r>
                <a:rPr lang="en-US" sz="2999" b="true">
                  <a:solidFill>
                    <a:srgbClr val="FFFFFF"/>
                  </a:solidFill>
                  <a:latin typeface="Poppins Bold"/>
                  <a:ea typeface="Poppins Bold"/>
                  <a:cs typeface="Poppins Bold"/>
                  <a:sym typeface="Poppins Bold"/>
                </a:rPr>
                <a:t>01</a:t>
              </a:r>
            </a:p>
          </p:txBody>
        </p:sp>
      </p:grpSp>
      <p:grpSp>
        <p:nvGrpSpPr>
          <p:cNvPr name="Group 20" id="20"/>
          <p:cNvGrpSpPr/>
          <p:nvPr/>
        </p:nvGrpSpPr>
        <p:grpSpPr>
          <a:xfrm rot="0">
            <a:off x="10006043" y="4672642"/>
            <a:ext cx="941717" cy="941717"/>
            <a:chOff x="0" y="0"/>
            <a:chExt cx="1255622" cy="1255622"/>
          </a:xfrm>
        </p:grpSpPr>
        <p:grpSp>
          <p:nvGrpSpPr>
            <p:cNvPr name="Group 21" id="21"/>
            <p:cNvGrpSpPr/>
            <p:nvPr/>
          </p:nvGrpSpPr>
          <p:grpSpPr>
            <a:xfrm rot="0">
              <a:off x="0" y="0"/>
              <a:ext cx="1255622" cy="125562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DCE4"/>
              </a:solidFill>
            </p:spPr>
          </p:sp>
          <p:sp>
            <p:nvSpPr>
              <p:cNvPr name="TextBox 23" id="23"/>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TextBox 24" id="24"/>
            <p:cNvSpPr txBox="true"/>
            <p:nvPr/>
          </p:nvSpPr>
          <p:spPr>
            <a:xfrm rot="0">
              <a:off x="143799" y="367506"/>
              <a:ext cx="968024" cy="558711"/>
            </a:xfrm>
            <a:prstGeom prst="rect">
              <a:avLst/>
            </a:prstGeom>
          </p:spPr>
          <p:txBody>
            <a:bodyPr anchor="t" rtlCol="false" tIns="0" lIns="0" bIns="0" rIns="0">
              <a:spAutoFit/>
            </a:bodyPr>
            <a:lstStyle/>
            <a:p>
              <a:pPr algn="ctr">
                <a:lnSpc>
                  <a:spcPts val="2999"/>
                </a:lnSpc>
              </a:pPr>
              <a:r>
                <a:rPr lang="en-US" sz="2999" b="true">
                  <a:solidFill>
                    <a:srgbClr val="FFFFFF"/>
                  </a:solidFill>
                  <a:latin typeface="Poppins Bold"/>
                  <a:ea typeface="Poppins Bold"/>
                  <a:cs typeface="Poppins Bold"/>
                  <a:sym typeface="Poppins Bold"/>
                </a:rPr>
                <a:t>02</a:t>
              </a:r>
            </a:p>
          </p:txBody>
        </p:sp>
      </p:grpSp>
      <p:grpSp>
        <p:nvGrpSpPr>
          <p:cNvPr name="Group 25" id="25"/>
          <p:cNvGrpSpPr/>
          <p:nvPr/>
        </p:nvGrpSpPr>
        <p:grpSpPr>
          <a:xfrm rot="0">
            <a:off x="10006043" y="6157283"/>
            <a:ext cx="941717" cy="941783"/>
            <a:chOff x="0" y="0"/>
            <a:chExt cx="1255622" cy="1255710"/>
          </a:xfrm>
        </p:grpSpPr>
        <p:grpSp>
          <p:nvGrpSpPr>
            <p:cNvPr name="Group 26" id="26"/>
            <p:cNvGrpSpPr/>
            <p:nvPr/>
          </p:nvGrpSpPr>
          <p:grpSpPr>
            <a:xfrm rot="0">
              <a:off x="0" y="0"/>
              <a:ext cx="1255622" cy="1255710"/>
              <a:chOff x="0" y="0"/>
              <a:chExt cx="812800" cy="812857"/>
            </a:xfrm>
          </p:grpSpPr>
          <p:sp>
            <p:nvSpPr>
              <p:cNvPr name="Freeform 27" id="27"/>
              <p:cNvSpPr/>
              <p:nvPr/>
            </p:nvSpPr>
            <p:spPr>
              <a:xfrm flipH="false" flipV="false" rot="0">
                <a:off x="0" y="0"/>
                <a:ext cx="812800" cy="812857"/>
              </a:xfrm>
              <a:custGeom>
                <a:avLst/>
                <a:gdLst/>
                <a:ahLst/>
                <a:cxnLst/>
                <a:rect r="r" b="b" t="t" l="l"/>
                <a:pathLst>
                  <a:path h="812857" w="812800">
                    <a:moveTo>
                      <a:pt x="406400" y="0"/>
                    </a:moveTo>
                    <a:cubicBezTo>
                      <a:pt x="181951" y="0"/>
                      <a:pt x="0" y="181964"/>
                      <a:pt x="0" y="406429"/>
                    </a:cubicBezTo>
                    <a:cubicBezTo>
                      <a:pt x="0" y="630893"/>
                      <a:pt x="181951" y="812857"/>
                      <a:pt x="406400" y="812857"/>
                    </a:cubicBezTo>
                    <a:cubicBezTo>
                      <a:pt x="630849" y="812857"/>
                      <a:pt x="812800" y="630893"/>
                      <a:pt x="812800" y="406429"/>
                    </a:cubicBezTo>
                    <a:cubicBezTo>
                      <a:pt x="812800" y="181964"/>
                      <a:pt x="630849" y="0"/>
                      <a:pt x="406400" y="0"/>
                    </a:cubicBezTo>
                    <a:close/>
                  </a:path>
                </a:pathLst>
              </a:custGeom>
              <a:solidFill>
                <a:srgbClr val="37A3FE"/>
              </a:solidFill>
            </p:spPr>
          </p:sp>
          <p:sp>
            <p:nvSpPr>
              <p:cNvPr name="TextBox 28" id="28"/>
              <p:cNvSpPr txBox="true"/>
              <p:nvPr/>
            </p:nvSpPr>
            <p:spPr>
              <a:xfrm>
                <a:off x="76200" y="66680"/>
                <a:ext cx="660400" cy="669971"/>
              </a:xfrm>
              <a:prstGeom prst="rect">
                <a:avLst/>
              </a:prstGeom>
            </p:spPr>
            <p:txBody>
              <a:bodyPr anchor="ctr" rtlCol="false" tIns="50800" lIns="50800" bIns="50800" rIns="50800"/>
              <a:lstStyle/>
              <a:p>
                <a:pPr algn="ctr">
                  <a:lnSpc>
                    <a:spcPts val="2220"/>
                  </a:lnSpc>
                </a:pPr>
              </a:p>
            </p:txBody>
          </p:sp>
        </p:grpSp>
        <p:sp>
          <p:nvSpPr>
            <p:cNvPr name="TextBox 29" id="29"/>
            <p:cNvSpPr txBox="true"/>
            <p:nvPr/>
          </p:nvSpPr>
          <p:spPr>
            <a:xfrm rot="0">
              <a:off x="143799" y="367506"/>
              <a:ext cx="968024" cy="558799"/>
            </a:xfrm>
            <a:prstGeom prst="rect">
              <a:avLst/>
            </a:prstGeom>
          </p:spPr>
          <p:txBody>
            <a:bodyPr anchor="t" rtlCol="false" tIns="0" lIns="0" bIns="0" rIns="0">
              <a:spAutoFit/>
            </a:bodyPr>
            <a:lstStyle/>
            <a:p>
              <a:pPr algn="ctr">
                <a:lnSpc>
                  <a:spcPts val="2999"/>
                </a:lnSpc>
              </a:pPr>
              <a:r>
                <a:rPr lang="en-US" sz="2999" b="true">
                  <a:solidFill>
                    <a:srgbClr val="FFFFFF"/>
                  </a:solidFill>
                  <a:latin typeface="Poppins Bold"/>
                  <a:ea typeface="Poppins Bold"/>
                  <a:cs typeface="Poppins Bold"/>
                  <a:sym typeface="Poppins Bold"/>
                </a:rPr>
                <a:t>03</a:t>
              </a:r>
            </a:p>
          </p:txBody>
        </p:sp>
      </p:grpSp>
      <p:sp>
        <p:nvSpPr>
          <p:cNvPr name="TextBox 30" id="30"/>
          <p:cNvSpPr txBox="true"/>
          <p:nvPr/>
        </p:nvSpPr>
        <p:spPr>
          <a:xfrm rot="0">
            <a:off x="10006043" y="2193435"/>
            <a:ext cx="7549182" cy="831850"/>
          </a:xfrm>
          <a:prstGeom prst="rect">
            <a:avLst/>
          </a:prstGeom>
        </p:spPr>
        <p:txBody>
          <a:bodyPr anchor="t" rtlCol="false" tIns="0" lIns="0" bIns="0" rIns="0">
            <a:spAutoFit/>
          </a:bodyPr>
          <a:lstStyle/>
          <a:p>
            <a:pPr algn="l">
              <a:lnSpc>
                <a:spcPts val="6049"/>
              </a:lnSpc>
            </a:pPr>
            <a:r>
              <a:rPr lang="en-US" b="true" sz="5499">
                <a:solidFill>
                  <a:srgbClr val="000000"/>
                </a:solidFill>
                <a:latin typeface="Poppins Bold"/>
                <a:ea typeface="Poppins Bold"/>
                <a:cs typeface="Poppins Bold"/>
                <a:sym typeface="Poppins Bold"/>
              </a:rPr>
              <a:t>RUMUSAN MASALAH</a:t>
            </a:r>
          </a:p>
        </p:txBody>
      </p:sp>
      <p:sp>
        <p:nvSpPr>
          <p:cNvPr name="TextBox 31" id="31"/>
          <p:cNvSpPr txBox="true"/>
          <p:nvPr/>
        </p:nvSpPr>
        <p:spPr>
          <a:xfrm rot="0">
            <a:off x="11210687" y="3179894"/>
            <a:ext cx="6344538" cy="977900"/>
          </a:xfrm>
          <a:prstGeom prst="rect">
            <a:avLst/>
          </a:prstGeom>
        </p:spPr>
        <p:txBody>
          <a:bodyPr anchor="t" rtlCol="false" tIns="0" lIns="0" bIns="0" rIns="0">
            <a:spAutoFit/>
          </a:bodyPr>
          <a:lstStyle/>
          <a:p>
            <a:pPr algn="l">
              <a:lnSpc>
                <a:spcPts val="2499"/>
              </a:lnSpc>
            </a:pPr>
            <a:r>
              <a:rPr lang="en-US" sz="2499" b="true">
                <a:solidFill>
                  <a:srgbClr val="000000"/>
                </a:solidFill>
                <a:latin typeface="Poppins Bold"/>
                <a:ea typeface="Poppins Bold"/>
                <a:cs typeface="Poppins Bold"/>
                <a:sym typeface="Poppins Bold"/>
              </a:rPr>
              <a:t>T</a:t>
            </a:r>
            <a:r>
              <a:rPr lang="en-US" sz="2499" b="true">
                <a:solidFill>
                  <a:srgbClr val="000000"/>
                </a:solidFill>
                <a:latin typeface="Poppins Bold"/>
                <a:ea typeface="Poppins Bold"/>
                <a:cs typeface="Poppins Bold"/>
                <a:sym typeface="Poppins Bold"/>
              </a:rPr>
              <a:t>idak adanya sistem monitoring real-time berbasis sensor di kumbung atau rumah jamur?</a:t>
            </a:r>
          </a:p>
        </p:txBody>
      </p:sp>
      <p:sp>
        <p:nvSpPr>
          <p:cNvPr name="TextBox 32" id="32"/>
          <p:cNvSpPr txBox="true"/>
          <p:nvPr/>
        </p:nvSpPr>
        <p:spPr>
          <a:xfrm rot="0">
            <a:off x="11278523" y="4826000"/>
            <a:ext cx="6208865" cy="663575"/>
          </a:xfrm>
          <a:prstGeom prst="rect">
            <a:avLst/>
          </a:prstGeom>
        </p:spPr>
        <p:txBody>
          <a:bodyPr anchor="t" rtlCol="false" tIns="0" lIns="0" bIns="0" rIns="0">
            <a:spAutoFit/>
          </a:bodyPr>
          <a:lstStyle/>
          <a:p>
            <a:pPr algn="l">
              <a:lnSpc>
                <a:spcPts val="2499"/>
              </a:lnSpc>
            </a:pPr>
            <a:r>
              <a:rPr lang="en-US" sz="2499" b="true">
                <a:solidFill>
                  <a:srgbClr val="000000"/>
                </a:solidFill>
                <a:latin typeface="Poppins Bold"/>
                <a:ea typeface="Poppins Bold"/>
                <a:cs typeface="Poppins Bold"/>
                <a:sym typeface="Poppins Bold"/>
              </a:rPr>
              <a:t>Tidak adanya p</a:t>
            </a:r>
            <a:r>
              <a:rPr lang="en-US" sz="2499" b="true">
                <a:solidFill>
                  <a:srgbClr val="000000"/>
                </a:solidFill>
                <a:latin typeface="Poppins Bold"/>
                <a:ea typeface="Poppins Bold"/>
                <a:cs typeface="Poppins Bold"/>
                <a:sym typeface="Poppins Bold"/>
              </a:rPr>
              <a:t>enyimpanan data historis suhu dan kelembaban?</a:t>
            </a:r>
          </a:p>
        </p:txBody>
      </p:sp>
      <p:sp>
        <p:nvSpPr>
          <p:cNvPr name="TextBox 33" id="33"/>
          <p:cNvSpPr txBox="true"/>
          <p:nvPr/>
        </p:nvSpPr>
        <p:spPr>
          <a:xfrm rot="0">
            <a:off x="1765753" y="876416"/>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
        <p:nvSpPr>
          <p:cNvPr name="TextBox 34" id="34"/>
          <p:cNvSpPr txBox="true"/>
          <p:nvPr/>
        </p:nvSpPr>
        <p:spPr>
          <a:xfrm rot="0">
            <a:off x="11278523" y="6145575"/>
            <a:ext cx="6276702" cy="888998"/>
          </a:xfrm>
          <a:prstGeom prst="rect">
            <a:avLst/>
          </a:prstGeom>
        </p:spPr>
        <p:txBody>
          <a:bodyPr anchor="t" rtlCol="false" tIns="0" lIns="0" bIns="0" rIns="0">
            <a:spAutoFit/>
          </a:bodyPr>
          <a:lstStyle/>
          <a:p>
            <a:pPr algn="l">
              <a:lnSpc>
                <a:spcPts val="3500"/>
              </a:lnSpc>
            </a:pPr>
            <a:r>
              <a:rPr lang="en-US" sz="2500" b="true">
                <a:solidFill>
                  <a:srgbClr val="000000"/>
                </a:solidFill>
                <a:latin typeface="Poppins Bold"/>
                <a:ea typeface="Poppins Bold"/>
                <a:cs typeface="Poppins Bold"/>
                <a:sym typeface="Poppins Bold"/>
              </a:rPr>
              <a:t>Perlunya visualis</a:t>
            </a:r>
            <a:r>
              <a:rPr lang="en-US" sz="2500" b="true">
                <a:solidFill>
                  <a:srgbClr val="000000"/>
                </a:solidFill>
                <a:latin typeface="Poppins Bold"/>
                <a:ea typeface="Poppins Bold"/>
                <a:cs typeface="Poppins Bold"/>
                <a:sym typeface="Poppins Bold"/>
              </a:rPr>
              <a:t>asi data untuk pengambilan keputusan oleh petani?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13120" y="9258300"/>
            <a:ext cx="546180" cy="5461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6" id="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5193304" y="4284401"/>
            <a:ext cx="11040159" cy="1104015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4662"/>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10" id="10"/>
          <p:cNvSpPr/>
          <p:nvPr/>
        </p:nvSpPr>
        <p:spPr>
          <a:xfrm flipH="false" flipV="false" rot="-5400000">
            <a:off x="7825319" y="1483990"/>
            <a:ext cx="1218471" cy="1418890"/>
          </a:xfrm>
          <a:custGeom>
            <a:avLst/>
            <a:gdLst/>
            <a:ahLst/>
            <a:cxnLst/>
            <a:rect r="r" b="b" t="t" l="l"/>
            <a:pathLst>
              <a:path h="1418890" w="1218471">
                <a:moveTo>
                  <a:pt x="0" y="0"/>
                </a:moveTo>
                <a:lnTo>
                  <a:pt x="1218472" y="0"/>
                </a:lnTo>
                <a:lnTo>
                  <a:pt x="1218472" y="1418890"/>
                </a:lnTo>
                <a:lnTo>
                  <a:pt x="0" y="1418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true" rot="0">
            <a:off x="-1852880" y="8750957"/>
            <a:ext cx="3130925" cy="1565463"/>
          </a:xfrm>
          <a:custGeom>
            <a:avLst/>
            <a:gdLst/>
            <a:ahLst/>
            <a:cxnLst/>
            <a:rect r="r" b="b" t="t" l="l"/>
            <a:pathLst>
              <a:path h="1565463" w="3130925">
                <a:moveTo>
                  <a:pt x="3130926" y="1565463"/>
                </a:moveTo>
                <a:lnTo>
                  <a:pt x="0" y="1565463"/>
                </a:lnTo>
                <a:lnTo>
                  <a:pt x="0" y="0"/>
                </a:lnTo>
                <a:lnTo>
                  <a:pt x="3130926" y="0"/>
                </a:lnTo>
                <a:lnTo>
                  <a:pt x="3130926" y="1565463"/>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a:grpSpLocks noChangeAspect="true"/>
          </p:cNvGrpSpPr>
          <p:nvPr/>
        </p:nvGrpSpPr>
        <p:grpSpPr>
          <a:xfrm rot="0">
            <a:off x="2425699" y="2193435"/>
            <a:ext cx="6345144" cy="6557522"/>
            <a:chOff x="0" y="0"/>
            <a:chExt cx="6362700" cy="6575666"/>
          </a:xfrm>
        </p:grpSpPr>
        <p:sp>
          <p:nvSpPr>
            <p:cNvPr name="Freeform 13" id="13"/>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0"/>
              <a:stretch>
                <a:fillRect l="-13513" t="0" r="-49312" b="0"/>
              </a:stretch>
            </a:blipFill>
          </p:spPr>
        </p:sp>
      </p:grpSp>
      <p:sp>
        <p:nvSpPr>
          <p:cNvPr name="Freeform 14" id="14"/>
          <p:cNvSpPr/>
          <p:nvPr/>
        </p:nvSpPr>
        <p:spPr>
          <a:xfrm flipH="false" flipV="false" rot="0">
            <a:off x="17252218" y="1035484"/>
            <a:ext cx="2071565" cy="1039976"/>
          </a:xfrm>
          <a:custGeom>
            <a:avLst/>
            <a:gdLst/>
            <a:ahLst/>
            <a:cxnLst/>
            <a:rect r="r" b="b" t="t" l="l"/>
            <a:pathLst>
              <a:path h="1039976" w="2071565">
                <a:moveTo>
                  <a:pt x="0" y="0"/>
                </a:moveTo>
                <a:lnTo>
                  <a:pt x="2071564" y="0"/>
                </a:lnTo>
                <a:lnTo>
                  <a:pt x="2071564" y="1039976"/>
                </a:lnTo>
                <a:lnTo>
                  <a:pt x="0" y="10399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0">
            <a:off x="10006043" y="3183698"/>
            <a:ext cx="941717" cy="941717"/>
            <a:chOff x="0" y="0"/>
            <a:chExt cx="1255622" cy="1255622"/>
          </a:xfrm>
        </p:grpSpPr>
        <p:grpSp>
          <p:nvGrpSpPr>
            <p:cNvPr name="Group 16" id="16"/>
            <p:cNvGrpSpPr/>
            <p:nvPr/>
          </p:nvGrpSpPr>
          <p:grpSpPr>
            <a:xfrm rot="0">
              <a:off x="0" y="0"/>
              <a:ext cx="1255622" cy="125562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TextBox 19" id="19"/>
            <p:cNvSpPr txBox="true"/>
            <p:nvPr/>
          </p:nvSpPr>
          <p:spPr>
            <a:xfrm rot="0">
              <a:off x="143799" y="367506"/>
              <a:ext cx="968024" cy="558711"/>
            </a:xfrm>
            <a:prstGeom prst="rect">
              <a:avLst/>
            </a:prstGeom>
          </p:spPr>
          <p:txBody>
            <a:bodyPr anchor="t" rtlCol="false" tIns="0" lIns="0" bIns="0" rIns="0">
              <a:spAutoFit/>
            </a:bodyPr>
            <a:lstStyle/>
            <a:p>
              <a:pPr algn="ctr">
                <a:lnSpc>
                  <a:spcPts val="2999"/>
                </a:lnSpc>
              </a:pPr>
              <a:r>
                <a:rPr lang="en-US" sz="2999" b="true">
                  <a:solidFill>
                    <a:srgbClr val="FFFFFF"/>
                  </a:solidFill>
                  <a:latin typeface="Poppins Bold"/>
                  <a:ea typeface="Poppins Bold"/>
                  <a:cs typeface="Poppins Bold"/>
                  <a:sym typeface="Poppins Bold"/>
                </a:rPr>
                <a:t>01</a:t>
              </a:r>
            </a:p>
          </p:txBody>
        </p:sp>
      </p:grpSp>
      <p:grpSp>
        <p:nvGrpSpPr>
          <p:cNvPr name="Group 20" id="20"/>
          <p:cNvGrpSpPr/>
          <p:nvPr/>
        </p:nvGrpSpPr>
        <p:grpSpPr>
          <a:xfrm rot="0">
            <a:off x="10006043" y="4672642"/>
            <a:ext cx="941717" cy="941717"/>
            <a:chOff x="0" y="0"/>
            <a:chExt cx="1255622" cy="1255622"/>
          </a:xfrm>
        </p:grpSpPr>
        <p:grpSp>
          <p:nvGrpSpPr>
            <p:cNvPr name="Group 21" id="21"/>
            <p:cNvGrpSpPr/>
            <p:nvPr/>
          </p:nvGrpSpPr>
          <p:grpSpPr>
            <a:xfrm rot="0">
              <a:off x="0" y="0"/>
              <a:ext cx="1255622" cy="125562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DCE4"/>
              </a:solidFill>
            </p:spPr>
          </p:sp>
          <p:sp>
            <p:nvSpPr>
              <p:cNvPr name="TextBox 23" id="23"/>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TextBox 24" id="24"/>
            <p:cNvSpPr txBox="true"/>
            <p:nvPr/>
          </p:nvSpPr>
          <p:spPr>
            <a:xfrm rot="0">
              <a:off x="143799" y="367506"/>
              <a:ext cx="968024" cy="558711"/>
            </a:xfrm>
            <a:prstGeom prst="rect">
              <a:avLst/>
            </a:prstGeom>
          </p:spPr>
          <p:txBody>
            <a:bodyPr anchor="t" rtlCol="false" tIns="0" lIns="0" bIns="0" rIns="0">
              <a:spAutoFit/>
            </a:bodyPr>
            <a:lstStyle/>
            <a:p>
              <a:pPr algn="ctr">
                <a:lnSpc>
                  <a:spcPts val="2999"/>
                </a:lnSpc>
              </a:pPr>
              <a:r>
                <a:rPr lang="en-US" sz="2999" b="true">
                  <a:solidFill>
                    <a:srgbClr val="FFFFFF"/>
                  </a:solidFill>
                  <a:latin typeface="Poppins Bold"/>
                  <a:ea typeface="Poppins Bold"/>
                  <a:cs typeface="Poppins Bold"/>
                  <a:sym typeface="Poppins Bold"/>
                </a:rPr>
                <a:t>02</a:t>
              </a:r>
            </a:p>
          </p:txBody>
        </p:sp>
      </p:grpSp>
      <p:grpSp>
        <p:nvGrpSpPr>
          <p:cNvPr name="Group 25" id="25"/>
          <p:cNvGrpSpPr/>
          <p:nvPr/>
        </p:nvGrpSpPr>
        <p:grpSpPr>
          <a:xfrm rot="0">
            <a:off x="10006043" y="6157283"/>
            <a:ext cx="941717" cy="941783"/>
            <a:chOff x="0" y="0"/>
            <a:chExt cx="1255622" cy="1255710"/>
          </a:xfrm>
        </p:grpSpPr>
        <p:grpSp>
          <p:nvGrpSpPr>
            <p:cNvPr name="Group 26" id="26"/>
            <p:cNvGrpSpPr/>
            <p:nvPr/>
          </p:nvGrpSpPr>
          <p:grpSpPr>
            <a:xfrm rot="0">
              <a:off x="0" y="0"/>
              <a:ext cx="1255622" cy="1255710"/>
              <a:chOff x="0" y="0"/>
              <a:chExt cx="812800" cy="812857"/>
            </a:xfrm>
          </p:grpSpPr>
          <p:sp>
            <p:nvSpPr>
              <p:cNvPr name="Freeform 27" id="27"/>
              <p:cNvSpPr/>
              <p:nvPr/>
            </p:nvSpPr>
            <p:spPr>
              <a:xfrm flipH="false" flipV="false" rot="0">
                <a:off x="0" y="0"/>
                <a:ext cx="812800" cy="812857"/>
              </a:xfrm>
              <a:custGeom>
                <a:avLst/>
                <a:gdLst/>
                <a:ahLst/>
                <a:cxnLst/>
                <a:rect r="r" b="b" t="t" l="l"/>
                <a:pathLst>
                  <a:path h="812857" w="812800">
                    <a:moveTo>
                      <a:pt x="406400" y="0"/>
                    </a:moveTo>
                    <a:cubicBezTo>
                      <a:pt x="181951" y="0"/>
                      <a:pt x="0" y="181964"/>
                      <a:pt x="0" y="406429"/>
                    </a:cubicBezTo>
                    <a:cubicBezTo>
                      <a:pt x="0" y="630893"/>
                      <a:pt x="181951" y="812857"/>
                      <a:pt x="406400" y="812857"/>
                    </a:cubicBezTo>
                    <a:cubicBezTo>
                      <a:pt x="630849" y="812857"/>
                      <a:pt x="812800" y="630893"/>
                      <a:pt x="812800" y="406429"/>
                    </a:cubicBezTo>
                    <a:cubicBezTo>
                      <a:pt x="812800" y="181964"/>
                      <a:pt x="630849" y="0"/>
                      <a:pt x="406400" y="0"/>
                    </a:cubicBezTo>
                    <a:close/>
                  </a:path>
                </a:pathLst>
              </a:custGeom>
              <a:solidFill>
                <a:srgbClr val="37A3FE"/>
              </a:solidFill>
            </p:spPr>
          </p:sp>
          <p:sp>
            <p:nvSpPr>
              <p:cNvPr name="TextBox 28" id="28"/>
              <p:cNvSpPr txBox="true"/>
              <p:nvPr/>
            </p:nvSpPr>
            <p:spPr>
              <a:xfrm>
                <a:off x="76200" y="66680"/>
                <a:ext cx="660400" cy="669971"/>
              </a:xfrm>
              <a:prstGeom prst="rect">
                <a:avLst/>
              </a:prstGeom>
            </p:spPr>
            <p:txBody>
              <a:bodyPr anchor="ctr" rtlCol="false" tIns="50800" lIns="50800" bIns="50800" rIns="50800"/>
              <a:lstStyle/>
              <a:p>
                <a:pPr algn="ctr">
                  <a:lnSpc>
                    <a:spcPts val="2220"/>
                  </a:lnSpc>
                </a:pPr>
              </a:p>
            </p:txBody>
          </p:sp>
        </p:grpSp>
        <p:sp>
          <p:nvSpPr>
            <p:cNvPr name="TextBox 29" id="29"/>
            <p:cNvSpPr txBox="true"/>
            <p:nvPr/>
          </p:nvSpPr>
          <p:spPr>
            <a:xfrm rot="0">
              <a:off x="143799" y="367506"/>
              <a:ext cx="968024" cy="558799"/>
            </a:xfrm>
            <a:prstGeom prst="rect">
              <a:avLst/>
            </a:prstGeom>
          </p:spPr>
          <p:txBody>
            <a:bodyPr anchor="t" rtlCol="false" tIns="0" lIns="0" bIns="0" rIns="0">
              <a:spAutoFit/>
            </a:bodyPr>
            <a:lstStyle/>
            <a:p>
              <a:pPr algn="ctr">
                <a:lnSpc>
                  <a:spcPts val="2999"/>
                </a:lnSpc>
              </a:pPr>
              <a:r>
                <a:rPr lang="en-US" sz="2999" b="true">
                  <a:solidFill>
                    <a:srgbClr val="FFFFFF"/>
                  </a:solidFill>
                  <a:latin typeface="Poppins Bold"/>
                  <a:ea typeface="Poppins Bold"/>
                  <a:cs typeface="Poppins Bold"/>
                  <a:sym typeface="Poppins Bold"/>
                </a:rPr>
                <a:t>03</a:t>
              </a:r>
            </a:p>
          </p:txBody>
        </p:sp>
      </p:grpSp>
      <p:sp>
        <p:nvSpPr>
          <p:cNvPr name="TextBox 30" id="30"/>
          <p:cNvSpPr txBox="true"/>
          <p:nvPr/>
        </p:nvSpPr>
        <p:spPr>
          <a:xfrm rot="0">
            <a:off x="10006043" y="2193435"/>
            <a:ext cx="7549182" cy="831850"/>
          </a:xfrm>
          <a:prstGeom prst="rect">
            <a:avLst/>
          </a:prstGeom>
        </p:spPr>
        <p:txBody>
          <a:bodyPr anchor="t" rtlCol="false" tIns="0" lIns="0" bIns="0" rIns="0">
            <a:spAutoFit/>
          </a:bodyPr>
          <a:lstStyle/>
          <a:p>
            <a:pPr algn="l">
              <a:lnSpc>
                <a:spcPts val="6049"/>
              </a:lnSpc>
            </a:pPr>
            <a:r>
              <a:rPr lang="en-US" b="true" sz="5499">
                <a:solidFill>
                  <a:srgbClr val="000000"/>
                </a:solidFill>
                <a:latin typeface="Poppins Bold"/>
                <a:ea typeface="Poppins Bold"/>
                <a:cs typeface="Poppins Bold"/>
                <a:sym typeface="Poppins Bold"/>
              </a:rPr>
              <a:t>RUMUSAN MASALAH</a:t>
            </a:r>
          </a:p>
        </p:txBody>
      </p:sp>
      <p:sp>
        <p:nvSpPr>
          <p:cNvPr name="TextBox 31" id="31"/>
          <p:cNvSpPr txBox="true"/>
          <p:nvPr/>
        </p:nvSpPr>
        <p:spPr>
          <a:xfrm rot="0">
            <a:off x="11210687" y="3337056"/>
            <a:ext cx="6344538" cy="663575"/>
          </a:xfrm>
          <a:prstGeom prst="rect">
            <a:avLst/>
          </a:prstGeom>
        </p:spPr>
        <p:txBody>
          <a:bodyPr anchor="t" rtlCol="false" tIns="0" lIns="0" bIns="0" rIns="0">
            <a:spAutoFit/>
          </a:bodyPr>
          <a:lstStyle/>
          <a:p>
            <a:pPr algn="l">
              <a:lnSpc>
                <a:spcPts val="2499"/>
              </a:lnSpc>
            </a:pPr>
            <a:r>
              <a:rPr lang="en-US" sz="2499" b="true">
                <a:solidFill>
                  <a:srgbClr val="000000"/>
                </a:solidFill>
                <a:latin typeface="Poppins Bold"/>
                <a:ea typeface="Poppins Bold"/>
                <a:cs typeface="Poppins Bold"/>
                <a:sym typeface="Poppins Bold"/>
              </a:rPr>
              <a:t>Membu</a:t>
            </a:r>
            <a:r>
              <a:rPr lang="en-US" sz="2499" b="true">
                <a:solidFill>
                  <a:srgbClr val="000000"/>
                </a:solidFill>
                <a:latin typeface="Poppins Bold"/>
                <a:ea typeface="Poppins Bold"/>
                <a:cs typeface="Poppins Bold"/>
                <a:sym typeface="Poppins Bold"/>
              </a:rPr>
              <a:t>at sistem monitoring suhu dan kelembaban berbasis sensor SHT20.</a:t>
            </a:r>
          </a:p>
        </p:txBody>
      </p:sp>
      <p:sp>
        <p:nvSpPr>
          <p:cNvPr name="TextBox 32" id="32"/>
          <p:cNvSpPr txBox="true"/>
          <p:nvPr/>
        </p:nvSpPr>
        <p:spPr>
          <a:xfrm rot="0">
            <a:off x="11278523" y="4826000"/>
            <a:ext cx="6208865" cy="977900"/>
          </a:xfrm>
          <a:prstGeom prst="rect">
            <a:avLst/>
          </a:prstGeom>
        </p:spPr>
        <p:txBody>
          <a:bodyPr anchor="t" rtlCol="false" tIns="0" lIns="0" bIns="0" rIns="0">
            <a:spAutoFit/>
          </a:bodyPr>
          <a:lstStyle/>
          <a:p>
            <a:pPr algn="l">
              <a:lnSpc>
                <a:spcPts val="2499"/>
              </a:lnSpc>
            </a:pPr>
            <a:r>
              <a:rPr lang="en-US" sz="2499" b="true">
                <a:solidFill>
                  <a:srgbClr val="000000"/>
                </a:solidFill>
                <a:latin typeface="Poppins Bold"/>
                <a:ea typeface="Poppins Bold"/>
                <a:cs typeface="Poppins Bold"/>
                <a:sym typeface="Poppins Bold"/>
              </a:rPr>
              <a:t>M</a:t>
            </a:r>
            <a:r>
              <a:rPr lang="en-US" sz="2499" b="true">
                <a:solidFill>
                  <a:srgbClr val="000000"/>
                </a:solidFill>
                <a:latin typeface="Poppins Bold"/>
                <a:ea typeface="Poppins Bold"/>
                <a:cs typeface="Poppins Bold"/>
                <a:sym typeface="Poppins Bold"/>
              </a:rPr>
              <a:t>engirimkan data secara real-time ke TCP Server dan menyimpan ke sebuah database</a:t>
            </a:r>
          </a:p>
        </p:txBody>
      </p:sp>
      <p:sp>
        <p:nvSpPr>
          <p:cNvPr name="TextBox 33" id="33"/>
          <p:cNvSpPr txBox="true"/>
          <p:nvPr/>
        </p:nvSpPr>
        <p:spPr>
          <a:xfrm rot="0">
            <a:off x="1765753" y="876416"/>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
        <p:nvSpPr>
          <p:cNvPr name="TextBox 34" id="34"/>
          <p:cNvSpPr txBox="true"/>
          <p:nvPr/>
        </p:nvSpPr>
        <p:spPr>
          <a:xfrm rot="0">
            <a:off x="11278523" y="6145575"/>
            <a:ext cx="6276702" cy="888998"/>
          </a:xfrm>
          <a:prstGeom prst="rect">
            <a:avLst/>
          </a:prstGeom>
        </p:spPr>
        <p:txBody>
          <a:bodyPr anchor="t" rtlCol="false" tIns="0" lIns="0" bIns="0" rIns="0">
            <a:spAutoFit/>
          </a:bodyPr>
          <a:lstStyle/>
          <a:p>
            <a:pPr algn="l">
              <a:lnSpc>
                <a:spcPts val="3500"/>
              </a:lnSpc>
            </a:pPr>
            <a:r>
              <a:rPr lang="en-US" sz="2500" b="true">
                <a:solidFill>
                  <a:srgbClr val="000000"/>
                </a:solidFill>
                <a:latin typeface="Poppins Bold"/>
                <a:ea typeface="Poppins Bold"/>
                <a:cs typeface="Poppins Bold"/>
                <a:sym typeface="Poppins Bold"/>
              </a:rPr>
              <a:t>Menyediak</a:t>
            </a:r>
            <a:r>
              <a:rPr lang="en-US" sz="2500" b="true">
                <a:solidFill>
                  <a:srgbClr val="000000"/>
                </a:solidFill>
                <a:latin typeface="Poppins Bold"/>
                <a:ea typeface="Poppins Bold"/>
                <a:cs typeface="Poppins Bold"/>
                <a:sym typeface="Poppins Bold"/>
              </a:rPr>
              <a:t>an dashboard real-time yang dapat diakses dengan mudah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4357324" cy="10287000"/>
            <a:chOff x="0" y="0"/>
            <a:chExt cx="1147608" cy="2709333"/>
          </a:xfrm>
        </p:grpSpPr>
        <p:sp>
          <p:nvSpPr>
            <p:cNvPr name="Freeform 3" id="3"/>
            <p:cNvSpPr/>
            <p:nvPr/>
          </p:nvSpPr>
          <p:spPr>
            <a:xfrm flipH="false" flipV="false" rot="0">
              <a:off x="0" y="0"/>
              <a:ext cx="1147608" cy="2709333"/>
            </a:xfrm>
            <a:custGeom>
              <a:avLst/>
              <a:gdLst/>
              <a:ahLst/>
              <a:cxnLst/>
              <a:rect r="r" b="b" t="t" l="l"/>
              <a:pathLst>
                <a:path h="2709333" w="1147608">
                  <a:moveTo>
                    <a:pt x="0" y="0"/>
                  </a:moveTo>
                  <a:lnTo>
                    <a:pt x="1147608" y="0"/>
                  </a:lnTo>
                  <a:lnTo>
                    <a:pt x="1147608" y="2709333"/>
                  </a:lnTo>
                  <a:lnTo>
                    <a:pt x="0" y="2709333"/>
                  </a:lnTo>
                  <a:close/>
                </a:path>
              </a:pathLst>
            </a:custGeom>
            <a:solidFill>
              <a:srgbClr val="37A3FE"/>
            </a:solidFill>
          </p:spPr>
        </p:sp>
        <p:sp>
          <p:nvSpPr>
            <p:cNvPr name="TextBox 4" id="4"/>
            <p:cNvSpPr txBox="true"/>
            <p:nvPr/>
          </p:nvSpPr>
          <p:spPr>
            <a:xfrm>
              <a:off x="0" y="-9525"/>
              <a:ext cx="1147608" cy="2718858"/>
            </a:xfrm>
            <a:prstGeom prst="rect">
              <a:avLst/>
            </a:prstGeom>
          </p:spPr>
          <p:txBody>
            <a:bodyPr anchor="ctr" rtlCol="false" tIns="50800" lIns="50800" bIns="50800" rIns="50800"/>
            <a:lstStyle/>
            <a:p>
              <a:pPr algn="ctr">
                <a:lnSpc>
                  <a:spcPts val="2220"/>
                </a:lnSpc>
              </a:pPr>
            </a:p>
          </p:txBody>
        </p:sp>
      </p:grpSp>
      <p:sp>
        <p:nvSpPr>
          <p:cNvPr name="Freeform 5" id="5"/>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713120" y="9258300"/>
            <a:ext cx="546180" cy="5461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8" id="8"/>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9" id="9"/>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a:grpSpLocks noChangeAspect="true"/>
          </p:cNvGrpSpPr>
          <p:nvPr/>
        </p:nvGrpSpPr>
        <p:grpSpPr>
          <a:xfrm rot="0">
            <a:off x="1028700" y="1517817"/>
            <a:ext cx="6525430" cy="8769183"/>
            <a:chOff x="0" y="0"/>
            <a:chExt cx="3663950" cy="4923790"/>
          </a:xfrm>
        </p:grpSpPr>
        <p:sp>
          <p:nvSpPr>
            <p:cNvPr name="Freeform 11" id="11"/>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6"/>
              <a:stretch>
                <a:fillRect l="0" t="-4199" r="0" b="-4199"/>
              </a:stretch>
            </a:blipFill>
          </p:spPr>
        </p:sp>
        <p:sp>
          <p:nvSpPr>
            <p:cNvPr name="Freeform 12" id="12"/>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B552"/>
            </a:solidFill>
          </p:spPr>
        </p:sp>
      </p:grpSp>
      <p:sp>
        <p:nvSpPr>
          <p:cNvPr name="Freeform 13" id="13"/>
          <p:cNvSpPr/>
          <p:nvPr/>
        </p:nvSpPr>
        <p:spPr>
          <a:xfrm flipH="false" flipV="false" rot="-5400000">
            <a:off x="8502096" y="1998882"/>
            <a:ext cx="240826" cy="963304"/>
          </a:xfrm>
          <a:custGeom>
            <a:avLst/>
            <a:gdLst/>
            <a:ahLst/>
            <a:cxnLst/>
            <a:rect r="r" b="b" t="t" l="l"/>
            <a:pathLst>
              <a:path h="963304" w="240826">
                <a:moveTo>
                  <a:pt x="0" y="0"/>
                </a:moveTo>
                <a:lnTo>
                  <a:pt x="240826" y="0"/>
                </a:lnTo>
                <a:lnTo>
                  <a:pt x="240826" y="963304"/>
                </a:lnTo>
                <a:lnTo>
                  <a:pt x="0" y="9633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713120" y="1035484"/>
            <a:ext cx="3130925" cy="1565463"/>
          </a:xfrm>
          <a:custGeom>
            <a:avLst/>
            <a:gdLst/>
            <a:ahLst/>
            <a:cxnLst/>
            <a:rect r="r" b="b" t="t" l="l"/>
            <a:pathLst>
              <a:path h="1565463" w="3130925">
                <a:moveTo>
                  <a:pt x="0" y="0"/>
                </a:moveTo>
                <a:lnTo>
                  <a:pt x="3130925" y="0"/>
                </a:lnTo>
                <a:lnTo>
                  <a:pt x="3130925" y="1565463"/>
                </a:lnTo>
                <a:lnTo>
                  <a:pt x="0" y="15654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5400000">
            <a:off x="16376974" y="326039"/>
            <a:ext cx="1218471" cy="1418890"/>
          </a:xfrm>
          <a:custGeom>
            <a:avLst/>
            <a:gdLst/>
            <a:ahLst/>
            <a:cxnLst/>
            <a:rect r="r" b="b" t="t" l="l"/>
            <a:pathLst>
              <a:path h="1418890" w="1218471">
                <a:moveTo>
                  <a:pt x="0" y="0"/>
                </a:moveTo>
                <a:lnTo>
                  <a:pt x="1218472" y="0"/>
                </a:lnTo>
                <a:lnTo>
                  <a:pt x="1218472" y="1418890"/>
                </a:lnTo>
                <a:lnTo>
                  <a:pt x="0" y="14188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6" id="16"/>
          <p:cNvGrpSpPr/>
          <p:nvPr/>
        </p:nvGrpSpPr>
        <p:grpSpPr>
          <a:xfrm rot="0">
            <a:off x="8140857" y="3021942"/>
            <a:ext cx="9918066" cy="3238168"/>
            <a:chOff x="0" y="0"/>
            <a:chExt cx="13224087" cy="4317557"/>
          </a:xfrm>
        </p:grpSpPr>
        <p:grpSp>
          <p:nvGrpSpPr>
            <p:cNvPr name="Group 17" id="17"/>
            <p:cNvGrpSpPr/>
            <p:nvPr/>
          </p:nvGrpSpPr>
          <p:grpSpPr>
            <a:xfrm rot="0">
              <a:off x="0" y="0"/>
              <a:ext cx="13224087" cy="4317557"/>
              <a:chOff x="0" y="0"/>
              <a:chExt cx="2612165" cy="852851"/>
            </a:xfrm>
          </p:grpSpPr>
          <p:sp>
            <p:nvSpPr>
              <p:cNvPr name="Freeform 18" id="18"/>
              <p:cNvSpPr/>
              <p:nvPr/>
            </p:nvSpPr>
            <p:spPr>
              <a:xfrm flipH="false" flipV="false" rot="0">
                <a:off x="0" y="0"/>
                <a:ext cx="2612165" cy="852851"/>
              </a:xfrm>
              <a:custGeom>
                <a:avLst/>
                <a:gdLst/>
                <a:ahLst/>
                <a:cxnLst/>
                <a:rect r="r" b="b" t="t" l="l"/>
                <a:pathLst>
                  <a:path h="852851" w="2612165">
                    <a:moveTo>
                      <a:pt x="39810" y="0"/>
                    </a:moveTo>
                    <a:lnTo>
                      <a:pt x="2572355" y="0"/>
                    </a:lnTo>
                    <a:cubicBezTo>
                      <a:pt x="2582914" y="0"/>
                      <a:pt x="2593039" y="4194"/>
                      <a:pt x="2600505" y="11660"/>
                    </a:cubicBezTo>
                    <a:cubicBezTo>
                      <a:pt x="2607971" y="19126"/>
                      <a:pt x="2612165" y="29252"/>
                      <a:pt x="2612165" y="39810"/>
                    </a:cubicBezTo>
                    <a:lnTo>
                      <a:pt x="2612165" y="813041"/>
                    </a:lnTo>
                    <a:cubicBezTo>
                      <a:pt x="2612165" y="823599"/>
                      <a:pt x="2607971" y="833725"/>
                      <a:pt x="2600505" y="841191"/>
                    </a:cubicBezTo>
                    <a:cubicBezTo>
                      <a:pt x="2593039" y="848657"/>
                      <a:pt x="2582914" y="852851"/>
                      <a:pt x="2572355" y="852851"/>
                    </a:cubicBezTo>
                    <a:lnTo>
                      <a:pt x="39810" y="852851"/>
                    </a:lnTo>
                    <a:cubicBezTo>
                      <a:pt x="29252" y="852851"/>
                      <a:pt x="19126" y="848657"/>
                      <a:pt x="11660" y="841191"/>
                    </a:cubicBezTo>
                    <a:cubicBezTo>
                      <a:pt x="4194" y="833725"/>
                      <a:pt x="0" y="823599"/>
                      <a:pt x="0" y="813041"/>
                    </a:cubicBezTo>
                    <a:lnTo>
                      <a:pt x="0" y="39810"/>
                    </a:lnTo>
                    <a:cubicBezTo>
                      <a:pt x="0" y="29252"/>
                      <a:pt x="4194" y="19126"/>
                      <a:pt x="11660" y="11660"/>
                    </a:cubicBezTo>
                    <a:cubicBezTo>
                      <a:pt x="19126" y="4194"/>
                      <a:pt x="29252" y="0"/>
                      <a:pt x="39810" y="0"/>
                    </a:cubicBezTo>
                    <a:close/>
                  </a:path>
                </a:pathLst>
              </a:custGeom>
              <a:solidFill>
                <a:srgbClr val="57DCE4"/>
              </a:solidFill>
            </p:spPr>
          </p:sp>
          <p:sp>
            <p:nvSpPr>
              <p:cNvPr name="TextBox 19" id="19"/>
              <p:cNvSpPr txBox="true"/>
              <p:nvPr/>
            </p:nvSpPr>
            <p:spPr>
              <a:xfrm>
                <a:off x="0" y="-9525"/>
                <a:ext cx="2612165" cy="862376"/>
              </a:xfrm>
              <a:prstGeom prst="rect">
                <a:avLst/>
              </a:prstGeom>
            </p:spPr>
            <p:txBody>
              <a:bodyPr anchor="ctr" rtlCol="false" tIns="50800" lIns="50800" bIns="50800" rIns="50800"/>
              <a:lstStyle/>
              <a:p>
                <a:pPr algn="ctr">
                  <a:lnSpc>
                    <a:spcPts val="2220"/>
                  </a:lnSpc>
                </a:pPr>
              </a:p>
            </p:txBody>
          </p:sp>
        </p:grpSp>
        <p:sp>
          <p:nvSpPr>
            <p:cNvPr name="TextBox 20" id="20"/>
            <p:cNvSpPr txBox="true"/>
            <p:nvPr/>
          </p:nvSpPr>
          <p:spPr>
            <a:xfrm rot="0">
              <a:off x="563280" y="600640"/>
              <a:ext cx="12097528" cy="3078176"/>
            </a:xfrm>
            <a:prstGeom prst="rect">
              <a:avLst/>
            </a:prstGeom>
          </p:spPr>
          <p:txBody>
            <a:bodyPr anchor="t" rtlCol="false" tIns="0" lIns="0" bIns="0" rIns="0">
              <a:spAutoFit/>
            </a:bodyPr>
            <a:lstStyle/>
            <a:p>
              <a:pPr algn="l" marL="476282" indent="-238141" lvl="1">
                <a:lnSpc>
                  <a:spcPts val="3088"/>
                </a:lnSpc>
                <a:buFont typeface="Arial"/>
                <a:buChar char="•"/>
              </a:pPr>
              <a:r>
                <a:rPr lang="en-US" sz="2206">
                  <a:solidFill>
                    <a:srgbClr val="000000"/>
                  </a:solidFill>
                  <a:latin typeface="Open Sans 2"/>
                  <a:ea typeface="Open Sans 2"/>
                  <a:cs typeface="Open Sans 2"/>
                  <a:sym typeface="Open Sans 2"/>
                </a:rPr>
                <a:t>Sensor SH</a:t>
              </a:r>
              <a:r>
                <a:rPr lang="en-US" sz="2206">
                  <a:solidFill>
                    <a:srgbClr val="000000"/>
                  </a:solidFill>
                  <a:latin typeface="Open Sans 2"/>
                  <a:ea typeface="Open Sans 2"/>
                  <a:cs typeface="Open Sans 2"/>
                  <a:sym typeface="Open Sans 2"/>
                </a:rPr>
                <a:t>T20 digunakan untuk mengukur suhu dan kelembaban.</a:t>
              </a:r>
            </a:p>
            <a:p>
              <a:pPr algn="l" marL="476282" indent="-238141" lvl="1">
                <a:lnSpc>
                  <a:spcPts val="3088"/>
                </a:lnSpc>
                <a:buFont typeface="Arial"/>
                <a:buChar char="•"/>
              </a:pPr>
              <a:r>
                <a:rPr lang="en-US" sz="2206">
                  <a:solidFill>
                    <a:srgbClr val="000000"/>
                  </a:solidFill>
                  <a:latin typeface="Open Sans 2"/>
                  <a:ea typeface="Open Sans 2"/>
                  <a:cs typeface="Open Sans 2"/>
                  <a:sym typeface="Open Sans 2"/>
                </a:rPr>
                <a:t>Komunikasi menggunakan RS485 (Modbus RTU) untuk transmisi data jarak jauh.</a:t>
              </a:r>
            </a:p>
            <a:p>
              <a:pPr algn="l" marL="476282" indent="-238141" lvl="1">
                <a:lnSpc>
                  <a:spcPts val="3088"/>
                </a:lnSpc>
                <a:buFont typeface="Arial"/>
                <a:buChar char="•"/>
              </a:pPr>
              <a:r>
                <a:rPr lang="en-US" sz="2206">
                  <a:solidFill>
                    <a:srgbClr val="000000"/>
                  </a:solidFill>
                  <a:latin typeface="Open Sans 2"/>
                  <a:ea typeface="Open Sans 2"/>
                  <a:cs typeface="Open Sans 2"/>
                  <a:sym typeface="Open Sans 2"/>
                </a:rPr>
                <a:t>Data yang diterima oleh Embedded Device/Microcontroller dari sensor menggunakan RS45. </a:t>
              </a:r>
            </a:p>
            <a:p>
              <a:pPr algn="ctr">
                <a:lnSpc>
                  <a:spcPts val="3088"/>
                </a:lnSpc>
              </a:pPr>
            </a:p>
          </p:txBody>
        </p:sp>
      </p:grpSp>
      <p:grpSp>
        <p:nvGrpSpPr>
          <p:cNvPr name="Group 21" id="21"/>
          <p:cNvGrpSpPr/>
          <p:nvPr/>
        </p:nvGrpSpPr>
        <p:grpSpPr>
          <a:xfrm rot="0">
            <a:off x="8140857" y="5902408"/>
            <a:ext cx="9918066" cy="2848819"/>
            <a:chOff x="0" y="0"/>
            <a:chExt cx="13224087" cy="3798426"/>
          </a:xfrm>
        </p:grpSpPr>
        <p:grpSp>
          <p:nvGrpSpPr>
            <p:cNvPr name="Group 22" id="22"/>
            <p:cNvGrpSpPr/>
            <p:nvPr/>
          </p:nvGrpSpPr>
          <p:grpSpPr>
            <a:xfrm rot="0">
              <a:off x="0" y="0"/>
              <a:ext cx="13224087" cy="3798426"/>
              <a:chOff x="0" y="0"/>
              <a:chExt cx="2612165" cy="750306"/>
            </a:xfrm>
          </p:grpSpPr>
          <p:sp>
            <p:nvSpPr>
              <p:cNvPr name="Freeform 23" id="23"/>
              <p:cNvSpPr/>
              <p:nvPr/>
            </p:nvSpPr>
            <p:spPr>
              <a:xfrm flipH="false" flipV="false" rot="0">
                <a:off x="0" y="0"/>
                <a:ext cx="2612165" cy="750306"/>
              </a:xfrm>
              <a:custGeom>
                <a:avLst/>
                <a:gdLst/>
                <a:ahLst/>
                <a:cxnLst/>
                <a:rect r="r" b="b" t="t" l="l"/>
                <a:pathLst>
                  <a:path h="750306" w="2612165">
                    <a:moveTo>
                      <a:pt x="39810" y="0"/>
                    </a:moveTo>
                    <a:lnTo>
                      <a:pt x="2572355" y="0"/>
                    </a:lnTo>
                    <a:cubicBezTo>
                      <a:pt x="2582914" y="0"/>
                      <a:pt x="2593039" y="4194"/>
                      <a:pt x="2600505" y="11660"/>
                    </a:cubicBezTo>
                    <a:cubicBezTo>
                      <a:pt x="2607971" y="19126"/>
                      <a:pt x="2612165" y="29252"/>
                      <a:pt x="2612165" y="39810"/>
                    </a:cubicBezTo>
                    <a:lnTo>
                      <a:pt x="2612165" y="710496"/>
                    </a:lnTo>
                    <a:cubicBezTo>
                      <a:pt x="2612165" y="721055"/>
                      <a:pt x="2607971" y="731180"/>
                      <a:pt x="2600505" y="738646"/>
                    </a:cubicBezTo>
                    <a:cubicBezTo>
                      <a:pt x="2593039" y="746112"/>
                      <a:pt x="2582914" y="750306"/>
                      <a:pt x="2572355" y="750306"/>
                    </a:cubicBezTo>
                    <a:lnTo>
                      <a:pt x="39810" y="750306"/>
                    </a:lnTo>
                    <a:cubicBezTo>
                      <a:pt x="29252" y="750306"/>
                      <a:pt x="19126" y="746112"/>
                      <a:pt x="11660" y="738646"/>
                    </a:cubicBezTo>
                    <a:cubicBezTo>
                      <a:pt x="4194" y="731180"/>
                      <a:pt x="0" y="721055"/>
                      <a:pt x="0" y="710496"/>
                    </a:cubicBezTo>
                    <a:lnTo>
                      <a:pt x="0" y="39810"/>
                    </a:lnTo>
                    <a:cubicBezTo>
                      <a:pt x="0" y="29252"/>
                      <a:pt x="4194" y="19126"/>
                      <a:pt x="11660" y="11660"/>
                    </a:cubicBezTo>
                    <a:cubicBezTo>
                      <a:pt x="19126" y="4194"/>
                      <a:pt x="29252" y="0"/>
                      <a:pt x="39810" y="0"/>
                    </a:cubicBezTo>
                    <a:close/>
                  </a:path>
                </a:pathLst>
              </a:custGeom>
              <a:solidFill>
                <a:srgbClr val="57DCE4"/>
              </a:solidFill>
            </p:spPr>
          </p:sp>
          <p:sp>
            <p:nvSpPr>
              <p:cNvPr name="TextBox 24" id="24"/>
              <p:cNvSpPr txBox="true"/>
              <p:nvPr/>
            </p:nvSpPr>
            <p:spPr>
              <a:xfrm>
                <a:off x="0" y="-9525"/>
                <a:ext cx="2612165" cy="759831"/>
              </a:xfrm>
              <a:prstGeom prst="rect">
                <a:avLst/>
              </a:prstGeom>
            </p:spPr>
            <p:txBody>
              <a:bodyPr anchor="ctr" rtlCol="false" tIns="50800" lIns="50800" bIns="50800" rIns="50800"/>
              <a:lstStyle/>
              <a:p>
                <a:pPr algn="ctr">
                  <a:lnSpc>
                    <a:spcPts val="2220"/>
                  </a:lnSpc>
                </a:pPr>
              </a:p>
            </p:txBody>
          </p:sp>
        </p:grpSp>
        <p:sp>
          <p:nvSpPr>
            <p:cNvPr name="TextBox 25" id="25"/>
            <p:cNvSpPr txBox="true"/>
            <p:nvPr/>
          </p:nvSpPr>
          <p:spPr>
            <a:xfrm rot="0">
              <a:off x="642203" y="600640"/>
              <a:ext cx="12097528" cy="2559045"/>
            </a:xfrm>
            <a:prstGeom prst="rect">
              <a:avLst/>
            </a:prstGeom>
          </p:spPr>
          <p:txBody>
            <a:bodyPr anchor="t" rtlCol="false" tIns="0" lIns="0" bIns="0" rIns="0">
              <a:spAutoFit/>
            </a:bodyPr>
            <a:lstStyle/>
            <a:p>
              <a:pPr algn="l" marL="476282" indent="-238141" lvl="1">
                <a:lnSpc>
                  <a:spcPts val="3088"/>
                </a:lnSpc>
                <a:buFont typeface="Arial"/>
                <a:buChar char="•"/>
              </a:pPr>
              <a:r>
                <a:rPr lang="en-US" sz="2206">
                  <a:solidFill>
                    <a:srgbClr val="000000"/>
                  </a:solidFill>
                  <a:latin typeface="Open Sans 2"/>
                  <a:ea typeface="Open Sans 2"/>
                  <a:cs typeface="Open Sans 2"/>
                  <a:sym typeface="Open Sans 2"/>
                </a:rPr>
                <a:t>Rus</a:t>
              </a:r>
              <a:r>
                <a:rPr lang="en-US" sz="2206">
                  <a:solidFill>
                    <a:srgbClr val="000000"/>
                  </a:solidFill>
                  <a:latin typeface="Open Sans 2"/>
                  <a:ea typeface="Open Sans 2"/>
                  <a:cs typeface="Open Sans 2"/>
                  <a:sym typeface="Open Sans 2"/>
                </a:rPr>
                <a:t>t Modbus RTU Client digunakan untuk memproses data dari sensor ke database.</a:t>
              </a:r>
            </a:p>
            <a:p>
              <a:pPr algn="l" marL="476282" indent="-238141" lvl="1">
                <a:lnSpc>
                  <a:spcPts val="3088"/>
                </a:lnSpc>
                <a:buFont typeface="Arial"/>
                <a:buChar char="•"/>
              </a:pPr>
              <a:r>
                <a:rPr lang="en-US" sz="2206">
                  <a:solidFill>
                    <a:srgbClr val="000000"/>
                  </a:solidFill>
                  <a:latin typeface="Open Sans 2"/>
                  <a:ea typeface="Open Sans 2"/>
                  <a:cs typeface="Open Sans 2"/>
                  <a:sym typeface="Open Sans 2"/>
                </a:rPr>
                <a:t>Database yang digunakan adalah influx DB dan Blockchain </a:t>
              </a:r>
            </a:p>
            <a:p>
              <a:pPr algn="l" marL="476282" indent="-238141" lvl="1">
                <a:lnSpc>
                  <a:spcPts val="3088"/>
                </a:lnSpc>
                <a:buFont typeface="Arial"/>
                <a:buChar char="•"/>
              </a:pPr>
              <a:r>
                <a:rPr lang="en-US" sz="2206">
                  <a:solidFill>
                    <a:srgbClr val="000000"/>
                  </a:solidFill>
                  <a:latin typeface="Open Sans 2"/>
                  <a:ea typeface="Open Sans 2"/>
                  <a:cs typeface="Open Sans 2"/>
                  <a:sym typeface="Open Sans 2"/>
                </a:rPr>
                <a:t>Visualisasi yang digunakan via Grafana atau display local ,via GUI (Graphical User Interface) menggunakan pythonqt , dan via Web3</a:t>
              </a:r>
            </a:p>
          </p:txBody>
        </p:sp>
      </p:grpSp>
      <p:sp>
        <p:nvSpPr>
          <p:cNvPr name="TextBox 26" id="26"/>
          <p:cNvSpPr txBox="true"/>
          <p:nvPr/>
        </p:nvSpPr>
        <p:spPr>
          <a:xfrm rot="0">
            <a:off x="8140857" y="1644720"/>
            <a:ext cx="7549182" cy="634365"/>
          </a:xfrm>
          <a:prstGeom prst="rect">
            <a:avLst/>
          </a:prstGeom>
        </p:spPr>
        <p:txBody>
          <a:bodyPr anchor="t" rtlCol="false" tIns="0" lIns="0" bIns="0" rIns="0">
            <a:spAutoFit/>
          </a:bodyPr>
          <a:lstStyle/>
          <a:p>
            <a:pPr algn="l">
              <a:lnSpc>
                <a:spcPts val="4620"/>
              </a:lnSpc>
            </a:pPr>
            <a:r>
              <a:rPr lang="en-US" b="true" sz="4200">
                <a:solidFill>
                  <a:srgbClr val="000000"/>
                </a:solidFill>
                <a:latin typeface="Poppins Bold"/>
                <a:ea typeface="Poppins Bold"/>
                <a:cs typeface="Poppins Bold"/>
                <a:sym typeface="Poppins Bold"/>
              </a:rPr>
              <a:t>DESIGN ARSITEKTUR SISTEM</a:t>
            </a:r>
          </a:p>
        </p:txBody>
      </p:sp>
      <p:sp>
        <p:nvSpPr>
          <p:cNvPr name="TextBox 27" id="27"/>
          <p:cNvSpPr txBox="true"/>
          <p:nvPr/>
        </p:nvSpPr>
        <p:spPr>
          <a:xfrm rot="0">
            <a:off x="1648609" y="869632"/>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13120" y="9258300"/>
            <a:ext cx="546180" cy="5461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6" id="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14129" y="1929139"/>
            <a:ext cx="9918066" cy="2527397"/>
            <a:chOff x="0" y="0"/>
            <a:chExt cx="2612165" cy="665652"/>
          </a:xfrm>
        </p:grpSpPr>
        <p:sp>
          <p:nvSpPr>
            <p:cNvPr name="Freeform 8" id="8"/>
            <p:cNvSpPr/>
            <p:nvPr/>
          </p:nvSpPr>
          <p:spPr>
            <a:xfrm flipH="false" flipV="false" rot="0">
              <a:off x="0" y="0"/>
              <a:ext cx="2612165" cy="665652"/>
            </a:xfrm>
            <a:custGeom>
              <a:avLst/>
              <a:gdLst/>
              <a:ahLst/>
              <a:cxnLst/>
              <a:rect r="r" b="b" t="t" l="l"/>
              <a:pathLst>
                <a:path h="665652" w="2612165">
                  <a:moveTo>
                    <a:pt x="39810" y="0"/>
                  </a:moveTo>
                  <a:lnTo>
                    <a:pt x="2572355" y="0"/>
                  </a:lnTo>
                  <a:cubicBezTo>
                    <a:pt x="2582914" y="0"/>
                    <a:pt x="2593039" y="4194"/>
                    <a:pt x="2600505" y="11660"/>
                  </a:cubicBezTo>
                  <a:cubicBezTo>
                    <a:pt x="2607971" y="19126"/>
                    <a:pt x="2612165" y="29252"/>
                    <a:pt x="2612165" y="39810"/>
                  </a:cubicBezTo>
                  <a:lnTo>
                    <a:pt x="2612165" y="625842"/>
                  </a:lnTo>
                  <a:cubicBezTo>
                    <a:pt x="2612165" y="636400"/>
                    <a:pt x="2607971" y="646526"/>
                    <a:pt x="2600505" y="653992"/>
                  </a:cubicBezTo>
                  <a:cubicBezTo>
                    <a:pt x="2593039" y="661458"/>
                    <a:pt x="2582914" y="665652"/>
                    <a:pt x="2572355" y="665652"/>
                  </a:cubicBezTo>
                  <a:lnTo>
                    <a:pt x="39810" y="665652"/>
                  </a:lnTo>
                  <a:cubicBezTo>
                    <a:pt x="29252" y="665652"/>
                    <a:pt x="19126" y="661458"/>
                    <a:pt x="11660" y="653992"/>
                  </a:cubicBezTo>
                  <a:cubicBezTo>
                    <a:pt x="4194" y="646526"/>
                    <a:pt x="0" y="636400"/>
                    <a:pt x="0" y="625842"/>
                  </a:cubicBezTo>
                  <a:lnTo>
                    <a:pt x="0" y="39810"/>
                  </a:lnTo>
                  <a:cubicBezTo>
                    <a:pt x="0" y="29252"/>
                    <a:pt x="4194" y="19126"/>
                    <a:pt x="11660" y="11660"/>
                  </a:cubicBezTo>
                  <a:cubicBezTo>
                    <a:pt x="19126" y="4194"/>
                    <a:pt x="29252" y="0"/>
                    <a:pt x="39810" y="0"/>
                  </a:cubicBezTo>
                  <a:close/>
                </a:path>
              </a:pathLst>
            </a:custGeom>
            <a:solidFill>
              <a:srgbClr val="57DCE4"/>
            </a:solidFill>
          </p:spPr>
        </p:sp>
        <p:sp>
          <p:nvSpPr>
            <p:cNvPr name="TextBox 9" id="9"/>
            <p:cNvSpPr txBox="true"/>
            <p:nvPr/>
          </p:nvSpPr>
          <p:spPr>
            <a:xfrm>
              <a:off x="0" y="-9525"/>
              <a:ext cx="2612165" cy="675177"/>
            </a:xfrm>
            <a:prstGeom prst="rect">
              <a:avLst/>
            </a:prstGeom>
          </p:spPr>
          <p:txBody>
            <a:bodyPr anchor="ctr" rtlCol="false" tIns="50800" lIns="50800" bIns="50800" rIns="50800"/>
            <a:lstStyle/>
            <a:p>
              <a:pPr algn="ctr">
                <a:lnSpc>
                  <a:spcPts val="2220"/>
                </a:lnSpc>
              </a:pPr>
            </a:p>
          </p:txBody>
        </p:sp>
      </p:grpSp>
      <p:grpSp>
        <p:nvGrpSpPr>
          <p:cNvPr name="Group 10" id="10"/>
          <p:cNvGrpSpPr/>
          <p:nvPr/>
        </p:nvGrpSpPr>
        <p:grpSpPr>
          <a:xfrm rot="0">
            <a:off x="13955516" y="5901475"/>
            <a:ext cx="10803380" cy="108033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grpSp>
        <p:nvGrpSpPr>
          <p:cNvPr name="Group 13" id="13"/>
          <p:cNvGrpSpPr>
            <a:grpSpLocks noChangeAspect="true"/>
          </p:cNvGrpSpPr>
          <p:nvPr/>
        </p:nvGrpSpPr>
        <p:grpSpPr>
          <a:xfrm rot="0">
            <a:off x="9181558" y="4834242"/>
            <a:ext cx="8350590" cy="4697148"/>
            <a:chOff x="0" y="0"/>
            <a:chExt cx="11289030" cy="6350000"/>
          </a:xfrm>
        </p:grpSpPr>
        <p:sp>
          <p:nvSpPr>
            <p:cNvPr name="Freeform 14" id="14"/>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0" t="0" r="-18098" b="0"/>
              </a:stretch>
            </a:blipFill>
          </p:spPr>
        </p:sp>
      </p:grpSp>
      <p:sp>
        <p:nvSpPr>
          <p:cNvPr name="Freeform 15" id="15"/>
          <p:cNvSpPr/>
          <p:nvPr/>
        </p:nvSpPr>
        <p:spPr>
          <a:xfrm flipH="false" flipV="false" rot="-5400000">
            <a:off x="10141450" y="3103090"/>
            <a:ext cx="240826" cy="963304"/>
          </a:xfrm>
          <a:custGeom>
            <a:avLst/>
            <a:gdLst/>
            <a:ahLst/>
            <a:cxnLst/>
            <a:rect r="r" b="b" t="t" l="l"/>
            <a:pathLst>
              <a:path h="963304" w="240826">
                <a:moveTo>
                  <a:pt x="0" y="0"/>
                </a:moveTo>
                <a:lnTo>
                  <a:pt x="240826" y="0"/>
                </a:lnTo>
                <a:lnTo>
                  <a:pt x="240826" y="963304"/>
                </a:lnTo>
                <a:lnTo>
                  <a:pt x="0" y="9633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true" flipV="false" rot="-5400000">
            <a:off x="-1220473" y="2512720"/>
            <a:ext cx="2689156" cy="1344578"/>
          </a:xfrm>
          <a:custGeom>
            <a:avLst/>
            <a:gdLst/>
            <a:ahLst/>
            <a:cxnLst/>
            <a:rect r="r" b="b" t="t" l="l"/>
            <a:pathLst>
              <a:path h="1344578" w="2689156">
                <a:moveTo>
                  <a:pt x="2689156" y="0"/>
                </a:moveTo>
                <a:lnTo>
                  <a:pt x="0" y="0"/>
                </a:lnTo>
                <a:lnTo>
                  <a:pt x="0" y="1344578"/>
                </a:lnTo>
                <a:lnTo>
                  <a:pt x="2689156" y="1344578"/>
                </a:lnTo>
                <a:lnTo>
                  <a:pt x="268915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278046" y="2600041"/>
            <a:ext cx="5378176" cy="665426"/>
          </a:xfrm>
          <a:prstGeom prst="rect">
            <a:avLst/>
          </a:prstGeom>
        </p:spPr>
        <p:txBody>
          <a:bodyPr anchor="t" rtlCol="false" tIns="0" lIns="0" bIns="0" rIns="0">
            <a:spAutoFit/>
          </a:bodyPr>
          <a:lstStyle/>
          <a:p>
            <a:pPr algn="l">
              <a:lnSpc>
                <a:spcPts val="4960"/>
              </a:lnSpc>
            </a:pPr>
            <a:r>
              <a:rPr lang="en-US" sz="4000" b="true">
                <a:solidFill>
                  <a:srgbClr val="000000"/>
                </a:solidFill>
                <a:latin typeface="Poppins Bold"/>
                <a:ea typeface="Poppins Bold"/>
                <a:cs typeface="Poppins Bold"/>
                <a:sym typeface="Poppins Bold"/>
              </a:rPr>
              <a:t>Rust Programming</a:t>
            </a:r>
          </a:p>
        </p:txBody>
      </p:sp>
      <p:sp>
        <p:nvSpPr>
          <p:cNvPr name="TextBox 18" id="18"/>
          <p:cNvSpPr txBox="true"/>
          <p:nvPr/>
        </p:nvSpPr>
        <p:spPr>
          <a:xfrm rot="0">
            <a:off x="1028700" y="5076825"/>
            <a:ext cx="7575251" cy="1514474"/>
          </a:xfrm>
          <a:prstGeom prst="rect">
            <a:avLst/>
          </a:prstGeom>
        </p:spPr>
        <p:txBody>
          <a:bodyPr anchor="t" rtlCol="false" tIns="0" lIns="0" bIns="0" rIns="0">
            <a:spAutoFit/>
          </a:bodyPr>
          <a:lstStyle/>
          <a:p>
            <a:pPr algn="l">
              <a:lnSpc>
                <a:spcPts val="3000"/>
              </a:lnSpc>
            </a:pPr>
            <a:r>
              <a:rPr lang="en-US" sz="2000">
                <a:solidFill>
                  <a:srgbClr val="000000"/>
                </a:solidFill>
                <a:latin typeface="Open Sans 1"/>
                <a:ea typeface="Open Sans 1"/>
                <a:cs typeface="Open Sans 1"/>
                <a:sym typeface="Open Sans 1"/>
              </a:rPr>
              <a:t>Contoh disamping potongan untuk program SHT20 mengirim data ke tcp server dengan struktur timestamp,lokasi,step prosess,temperature dalam celcius dan kelembapan dalam persentase</a:t>
            </a:r>
          </a:p>
        </p:txBody>
      </p:sp>
      <p:sp>
        <p:nvSpPr>
          <p:cNvPr name="TextBox 19" id="19"/>
          <p:cNvSpPr txBox="true"/>
          <p:nvPr/>
        </p:nvSpPr>
        <p:spPr>
          <a:xfrm rot="0">
            <a:off x="9780211" y="2730738"/>
            <a:ext cx="7549182" cy="728926"/>
          </a:xfrm>
          <a:prstGeom prst="rect">
            <a:avLst/>
          </a:prstGeom>
        </p:spPr>
        <p:txBody>
          <a:bodyPr anchor="t" rtlCol="false" tIns="0" lIns="0" bIns="0" rIns="0">
            <a:spAutoFit/>
          </a:bodyPr>
          <a:lstStyle/>
          <a:p>
            <a:pPr algn="l">
              <a:lnSpc>
                <a:spcPts val="5390"/>
              </a:lnSpc>
            </a:pPr>
            <a:r>
              <a:rPr lang="en-US" b="true" sz="4900">
                <a:solidFill>
                  <a:srgbClr val="000000"/>
                </a:solidFill>
                <a:latin typeface="Poppins Bold"/>
                <a:ea typeface="Poppins Bold"/>
                <a:cs typeface="Poppins Bold"/>
                <a:sym typeface="Poppins Bold"/>
              </a:rPr>
              <a:t>SHT20 PROGRAM RUST</a:t>
            </a:r>
          </a:p>
        </p:txBody>
      </p:sp>
      <p:sp>
        <p:nvSpPr>
          <p:cNvPr name="TextBox 20" id="20"/>
          <p:cNvSpPr txBox="true"/>
          <p:nvPr/>
        </p:nvSpPr>
        <p:spPr>
          <a:xfrm rot="0">
            <a:off x="1700103" y="844705"/>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13120" y="9258300"/>
            <a:ext cx="546180" cy="5461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6" id="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14129" y="1929139"/>
            <a:ext cx="9918066" cy="2527397"/>
            <a:chOff x="0" y="0"/>
            <a:chExt cx="2612165" cy="665652"/>
          </a:xfrm>
        </p:grpSpPr>
        <p:sp>
          <p:nvSpPr>
            <p:cNvPr name="Freeform 8" id="8"/>
            <p:cNvSpPr/>
            <p:nvPr/>
          </p:nvSpPr>
          <p:spPr>
            <a:xfrm flipH="false" flipV="false" rot="0">
              <a:off x="0" y="0"/>
              <a:ext cx="2612165" cy="665652"/>
            </a:xfrm>
            <a:custGeom>
              <a:avLst/>
              <a:gdLst/>
              <a:ahLst/>
              <a:cxnLst/>
              <a:rect r="r" b="b" t="t" l="l"/>
              <a:pathLst>
                <a:path h="665652" w="2612165">
                  <a:moveTo>
                    <a:pt x="39810" y="0"/>
                  </a:moveTo>
                  <a:lnTo>
                    <a:pt x="2572355" y="0"/>
                  </a:lnTo>
                  <a:cubicBezTo>
                    <a:pt x="2582914" y="0"/>
                    <a:pt x="2593039" y="4194"/>
                    <a:pt x="2600505" y="11660"/>
                  </a:cubicBezTo>
                  <a:cubicBezTo>
                    <a:pt x="2607971" y="19126"/>
                    <a:pt x="2612165" y="29252"/>
                    <a:pt x="2612165" y="39810"/>
                  </a:cubicBezTo>
                  <a:lnTo>
                    <a:pt x="2612165" y="625842"/>
                  </a:lnTo>
                  <a:cubicBezTo>
                    <a:pt x="2612165" y="636400"/>
                    <a:pt x="2607971" y="646526"/>
                    <a:pt x="2600505" y="653992"/>
                  </a:cubicBezTo>
                  <a:cubicBezTo>
                    <a:pt x="2593039" y="661458"/>
                    <a:pt x="2582914" y="665652"/>
                    <a:pt x="2572355" y="665652"/>
                  </a:cubicBezTo>
                  <a:lnTo>
                    <a:pt x="39810" y="665652"/>
                  </a:lnTo>
                  <a:cubicBezTo>
                    <a:pt x="29252" y="665652"/>
                    <a:pt x="19126" y="661458"/>
                    <a:pt x="11660" y="653992"/>
                  </a:cubicBezTo>
                  <a:cubicBezTo>
                    <a:pt x="4194" y="646526"/>
                    <a:pt x="0" y="636400"/>
                    <a:pt x="0" y="625842"/>
                  </a:cubicBezTo>
                  <a:lnTo>
                    <a:pt x="0" y="39810"/>
                  </a:lnTo>
                  <a:cubicBezTo>
                    <a:pt x="0" y="29252"/>
                    <a:pt x="4194" y="19126"/>
                    <a:pt x="11660" y="11660"/>
                  </a:cubicBezTo>
                  <a:cubicBezTo>
                    <a:pt x="19126" y="4194"/>
                    <a:pt x="29252" y="0"/>
                    <a:pt x="39810" y="0"/>
                  </a:cubicBezTo>
                  <a:close/>
                </a:path>
              </a:pathLst>
            </a:custGeom>
            <a:solidFill>
              <a:srgbClr val="57DCE4"/>
            </a:solidFill>
          </p:spPr>
        </p:sp>
        <p:sp>
          <p:nvSpPr>
            <p:cNvPr name="TextBox 9" id="9"/>
            <p:cNvSpPr txBox="true"/>
            <p:nvPr/>
          </p:nvSpPr>
          <p:spPr>
            <a:xfrm>
              <a:off x="0" y="-9525"/>
              <a:ext cx="2612165" cy="675177"/>
            </a:xfrm>
            <a:prstGeom prst="rect">
              <a:avLst/>
            </a:prstGeom>
          </p:spPr>
          <p:txBody>
            <a:bodyPr anchor="ctr" rtlCol="false" tIns="50800" lIns="50800" bIns="50800" rIns="50800"/>
            <a:lstStyle/>
            <a:p>
              <a:pPr algn="ctr">
                <a:lnSpc>
                  <a:spcPts val="2220"/>
                </a:lnSpc>
              </a:pPr>
            </a:p>
          </p:txBody>
        </p:sp>
      </p:grpSp>
      <p:grpSp>
        <p:nvGrpSpPr>
          <p:cNvPr name="Group 10" id="10"/>
          <p:cNvGrpSpPr/>
          <p:nvPr/>
        </p:nvGrpSpPr>
        <p:grpSpPr>
          <a:xfrm rot="0">
            <a:off x="13955516" y="5901475"/>
            <a:ext cx="10803380" cy="108033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grpSp>
        <p:nvGrpSpPr>
          <p:cNvPr name="Group 13" id="13"/>
          <p:cNvGrpSpPr>
            <a:grpSpLocks noChangeAspect="true"/>
          </p:cNvGrpSpPr>
          <p:nvPr/>
        </p:nvGrpSpPr>
        <p:grpSpPr>
          <a:xfrm rot="0">
            <a:off x="9181558" y="4834242"/>
            <a:ext cx="8350590" cy="4697148"/>
            <a:chOff x="0" y="0"/>
            <a:chExt cx="11289030" cy="6350000"/>
          </a:xfrm>
        </p:grpSpPr>
        <p:sp>
          <p:nvSpPr>
            <p:cNvPr name="Freeform 14" id="14"/>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0" t="0" r="-4397" b="0"/>
              </a:stretch>
            </a:blipFill>
          </p:spPr>
        </p:sp>
      </p:grpSp>
      <p:sp>
        <p:nvSpPr>
          <p:cNvPr name="Freeform 15" id="15"/>
          <p:cNvSpPr/>
          <p:nvPr/>
        </p:nvSpPr>
        <p:spPr>
          <a:xfrm flipH="false" flipV="false" rot="-5400000">
            <a:off x="10141450" y="3103090"/>
            <a:ext cx="240826" cy="963304"/>
          </a:xfrm>
          <a:custGeom>
            <a:avLst/>
            <a:gdLst/>
            <a:ahLst/>
            <a:cxnLst/>
            <a:rect r="r" b="b" t="t" l="l"/>
            <a:pathLst>
              <a:path h="963304" w="240826">
                <a:moveTo>
                  <a:pt x="0" y="0"/>
                </a:moveTo>
                <a:lnTo>
                  <a:pt x="240826" y="0"/>
                </a:lnTo>
                <a:lnTo>
                  <a:pt x="240826" y="963304"/>
                </a:lnTo>
                <a:lnTo>
                  <a:pt x="0" y="9633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true" flipV="false" rot="-5400000">
            <a:off x="-1220473" y="2512720"/>
            <a:ext cx="2689156" cy="1344578"/>
          </a:xfrm>
          <a:custGeom>
            <a:avLst/>
            <a:gdLst/>
            <a:ahLst/>
            <a:cxnLst/>
            <a:rect r="r" b="b" t="t" l="l"/>
            <a:pathLst>
              <a:path h="1344578" w="2689156">
                <a:moveTo>
                  <a:pt x="2689156" y="0"/>
                </a:moveTo>
                <a:lnTo>
                  <a:pt x="0" y="0"/>
                </a:lnTo>
                <a:lnTo>
                  <a:pt x="0" y="1344578"/>
                </a:lnTo>
                <a:lnTo>
                  <a:pt x="2689156" y="1344578"/>
                </a:lnTo>
                <a:lnTo>
                  <a:pt x="268915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278046" y="2600041"/>
            <a:ext cx="5378176" cy="665426"/>
          </a:xfrm>
          <a:prstGeom prst="rect">
            <a:avLst/>
          </a:prstGeom>
        </p:spPr>
        <p:txBody>
          <a:bodyPr anchor="t" rtlCol="false" tIns="0" lIns="0" bIns="0" rIns="0">
            <a:spAutoFit/>
          </a:bodyPr>
          <a:lstStyle/>
          <a:p>
            <a:pPr algn="l">
              <a:lnSpc>
                <a:spcPts val="4960"/>
              </a:lnSpc>
            </a:pPr>
            <a:r>
              <a:rPr lang="en-US" sz="4000" b="true">
                <a:solidFill>
                  <a:srgbClr val="000000"/>
                </a:solidFill>
                <a:latin typeface="Poppins Bold"/>
                <a:ea typeface="Poppins Bold"/>
                <a:cs typeface="Poppins Bold"/>
                <a:sym typeface="Poppins Bold"/>
              </a:rPr>
              <a:t>Rust Programming</a:t>
            </a:r>
          </a:p>
        </p:txBody>
      </p:sp>
      <p:sp>
        <p:nvSpPr>
          <p:cNvPr name="TextBox 18" id="18"/>
          <p:cNvSpPr txBox="true"/>
          <p:nvPr/>
        </p:nvSpPr>
        <p:spPr>
          <a:xfrm rot="0">
            <a:off x="1028700" y="5076825"/>
            <a:ext cx="7575251" cy="1514474"/>
          </a:xfrm>
          <a:prstGeom prst="rect">
            <a:avLst/>
          </a:prstGeom>
        </p:spPr>
        <p:txBody>
          <a:bodyPr anchor="t" rtlCol="false" tIns="0" lIns="0" bIns="0" rIns="0">
            <a:spAutoFit/>
          </a:bodyPr>
          <a:lstStyle/>
          <a:p>
            <a:pPr algn="l">
              <a:lnSpc>
                <a:spcPts val="3000"/>
              </a:lnSpc>
            </a:pPr>
            <a:r>
              <a:rPr lang="en-US" sz="2000">
                <a:solidFill>
                  <a:srgbClr val="000000"/>
                </a:solidFill>
                <a:latin typeface="Open Sans 1"/>
                <a:ea typeface="Open Sans 1"/>
                <a:cs typeface="Open Sans 1"/>
                <a:sym typeface="Open Sans 1"/>
              </a:rPr>
              <a:t>Contoh disamping potongan untuk program untuk mengirim data yang masuk dari SHT20 ke TCP server dan akan dikirim ke INFLUX DB dan Blockchain ethereum untuk di masukkan databanya</a:t>
            </a:r>
          </a:p>
        </p:txBody>
      </p:sp>
      <p:sp>
        <p:nvSpPr>
          <p:cNvPr name="TextBox 19" id="19"/>
          <p:cNvSpPr txBox="true"/>
          <p:nvPr/>
        </p:nvSpPr>
        <p:spPr>
          <a:xfrm rot="0">
            <a:off x="9780211" y="2730738"/>
            <a:ext cx="8173760" cy="728926"/>
          </a:xfrm>
          <a:prstGeom prst="rect">
            <a:avLst/>
          </a:prstGeom>
        </p:spPr>
        <p:txBody>
          <a:bodyPr anchor="t" rtlCol="false" tIns="0" lIns="0" bIns="0" rIns="0">
            <a:spAutoFit/>
          </a:bodyPr>
          <a:lstStyle/>
          <a:p>
            <a:pPr algn="l">
              <a:lnSpc>
                <a:spcPts val="5390"/>
              </a:lnSpc>
            </a:pPr>
            <a:r>
              <a:rPr lang="en-US" b="true" sz="4900">
                <a:solidFill>
                  <a:srgbClr val="000000"/>
                </a:solidFill>
                <a:latin typeface="Poppins Bold"/>
                <a:ea typeface="Poppins Bold"/>
                <a:cs typeface="Poppins Bold"/>
                <a:sym typeface="Poppins Bold"/>
              </a:rPr>
              <a:t>TCP RUST PROGRAMMING</a:t>
            </a:r>
          </a:p>
        </p:txBody>
      </p:sp>
      <p:sp>
        <p:nvSpPr>
          <p:cNvPr name="TextBox 20" id="20"/>
          <p:cNvSpPr txBox="true"/>
          <p:nvPr/>
        </p:nvSpPr>
        <p:spPr>
          <a:xfrm rot="0">
            <a:off x="1700103" y="844705"/>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9289"/>
            <a:ext cx="498692" cy="488965"/>
          </a:xfrm>
          <a:custGeom>
            <a:avLst/>
            <a:gdLst/>
            <a:ahLst/>
            <a:cxnLst/>
            <a:rect r="r" b="b" t="t" l="l"/>
            <a:pathLst>
              <a:path h="488965" w="498692">
                <a:moveTo>
                  <a:pt x="0" y="0"/>
                </a:moveTo>
                <a:lnTo>
                  <a:pt x="498692" y="0"/>
                </a:lnTo>
                <a:lnTo>
                  <a:pt x="498692" y="488966"/>
                </a:lnTo>
                <a:lnTo>
                  <a:pt x="0" y="488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13120" y="9258300"/>
            <a:ext cx="546180" cy="5461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552"/>
            </a:soli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sp>
        <p:nvSpPr>
          <p:cNvPr name="Freeform 6" id="6"/>
          <p:cNvSpPr/>
          <p:nvPr/>
        </p:nvSpPr>
        <p:spPr>
          <a:xfrm flipH="true" flipV="false" rot="0">
            <a:off x="16907631" y="9403098"/>
            <a:ext cx="157157" cy="256583"/>
          </a:xfrm>
          <a:custGeom>
            <a:avLst/>
            <a:gdLst/>
            <a:ahLst/>
            <a:cxnLst/>
            <a:rect r="r" b="b" t="t" l="l"/>
            <a:pathLst>
              <a:path h="256583" w="157157">
                <a:moveTo>
                  <a:pt x="157158" y="0"/>
                </a:moveTo>
                <a:lnTo>
                  <a:pt x="0" y="0"/>
                </a:lnTo>
                <a:lnTo>
                  <a:pt x="0" y="256584"/>
                </a:lnTo>
                <a:lnTo>
                  <a:pt x="157158" y="256584"/>
                </a:lnTo>
                <a:lnTo>
                  <a:pt x="1571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14129" y="1929139"/>
            <a:ext cx="9918066" cy="2527397"/>
            <a:chOff x="0" y="0"/>
            <a:chExt cx="2612165" cy="665652"/>
          </a:xfrm>
        </p:grpSpPr>
        <p:sp>
          <p:nvSpPr>
            <p:cNvPr name="Freeform 8" id="8"/>
            <p:cNvSpPr/>
            <p:nvPr/>
          </p:nvSpPr>
          <p:spPr>
            <a:xfrm flipH="false" flipV="false" rot="0">
              <a:off x="0" y="0"/>
              <a:ext cx="2612165" cy="665652"/>
            </a:xfrm>
            <a:custGeom>
              <a:avLst/>
              <a:gdLst/>
              <a:ahLst/>
              <a:cxnLst/>
              <a:rect r="r" b="b" t="t" l="l"/>
              <a:pathLst>
                <a:path h="665652" w="2612165">
                  <a:moveTo>
                    <a:pt x="39810" y="0"/>
                  </a:moveTo>
                  <a:lnTo>
                    <a:pt x="2572355" y="0"/>
                  </a:lnTo>
                  <a:cubicBezTo>
                    <a:pt x="2582914" y="0"/>
                    <a:pt x="2593039" y="4194"/>
                    <a:pt x="2600505" y="11660"/>
                  </a:cubicBezTo>
                  <a:cubicBezTo>
                    <a:pt x="2607971" y="19126"/>
                    <a:pt x="2612165" y="29252"/>
                    <a:pt x="2612165" y="39810"/>
                  </a:cubicBezTo>
                  <a:lnTo>
                    <a:pt x="2612165" y="625842"/>
                  </a:lnTo>
                  <a:cubicBezTo>
                    <a:pt x="2612165" y="636400"/>
                    <a:pt x="2607971" y="646526"/>
                    <a:pt x="2600505" y="653992"/>
                  </a:cubicBezTo>
                  <a:cubicBezTo>
                    <a:pt x="2593039" y="661458"/>
                    <a:pt x="2582914" y="665652"/>
                    <a:pt x="2572355" y="665652"/>
                  </a:cubicBezTo>
                  <a:lnTo>
                    <a:pt x="39810" y="665652"/>
                  </a:lnTo>
                  <a:cubicBezTo>
                    <a:pt x="29252" y="665652"/>
                    <a:pt x="19126" y="661458"/>
                    <a:pt x="11660" y="653992"/>
                  </a:cubicBezTo>
                  <a:cubicBezTo>
                    <a:pt x="4194" y="646526"/>
                    <a:pt x="0" y="636400"/>
                    <a:pt x="0" y="625842"/>
                  </a:cubicBezTo>
                  <a:lnTo>
                    <a:pt x="0" y="39810"/>
                  </a:lnTo>
                  <a:cubicBezTo>
                    <a:pt x="0" y="29252"/>
                    <a:pt x="4194" y="19126"/>
                    <a:pt x="11660" y="11660"/>
                  </a:cubicBezTo>
                  <a:cubicBezTo>
                    <a:pt x="19126" y="4194"/>
                    <a:pt x="29252" y="0"/>
                    <a:pt x="39810" y="0"/>
                  </a:cubicBezTo>
                  <a:close/>
                </a:path>
              </a:pathLst>
            </a:custGeom>
            <a:solidFill>
              <a:srgbClr val="57DCE4"/>
            </a:solidFill>
          </p:spPr>
        </p:sp>
        <p:sp>
          <p:nvSpPr>
            <p:cNvPr name="TextBox 9" id="9"/>
            <p:cNvSpPr txBox="true"/>
            <p:nvPr/>
          </p:nvSpPr>
          <p:spPr>
            <a:xfrm>
              <a:off x="0" y="-9525"/>
              <a:ext cx="2612165" cy="675177"/>
            </a:xfrm>
            <a:prstGeom prst="rect">
              <a:avLst/>
            </a:prstGeom>
          </p:spPr>
          <p:txBody>
            <a:bodyPr anchor="ctr" rtlCol="false" tIns="50800" lIns="50800" bIns="50800" rIns="50800"/>
            <a:lstStyle/>
            <a:p>
              <a:pPr algn="ctr">
                <a:lnSpc>
                  <a:spcPts val="2220"/>
                </a:lnSpc>
              </a:pPr>
            </a:p>
          </p:txBody>
        </p:sp>
      </p:grpSp>
      <p:grpSp>
        <p:nvGrpSpPr>
          <p:cNvPr name="Group 10" id="10"/>
          <p:cNvGrpSpPr/>
          <p:nvPr/>
        </p:nvGrpSpPr>
        <p:grpSpPr>
          <a:xfrm rot="0">
            <a:off x="13955516" y="5901475"/>
            <a:ext cx="10803380" cy="108033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A3FE"/>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2220"/>
                </a:lnSpc>
              </a:pPr>
            </a:p>
          </p:txBody>
        </p:sp>
      </p:grpSp>
      <p:grpSp>
        <p:nvGrpSpPr>
          <p:cNvPr name="Group 13" id="13"/>
          <p:cNvGrpSpPr>
            <a:grpSpLocks noChangeAspect="true"/>
          </p:cNvGrpSpPr>
          <p:nvPr/>
        </p:nvGrpSpPr>
        <p:grpSpPr>
          <a:xfrm rot="0">
            <a:off x="9181558" y="4834242"/>
            <a:ext cx="8350590" cy="4697148"/>
            <a:chOff x="0" y="0"/>
            <a:chExt cx="11289030" cy="6350000"/>
          </a:xfrm>
        </p:grpSpPr>
        <p:sp>
          <p:nvSpPr>
            <p:cNvPr name="Freeform 14" id="14"/>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0" t="-4" r="0" b="-4"/>
              </a:stretch>
            </a:blipFill>
          </p:spPr>
        </p:sp>
      </p:grpSp>
      <p:sp>
        <p:nvSpPr>
          <p:cNvPr name="Freeform 15" id="15"/>
          <p:cNvSpPr/>
          <p:nvPr/>
        </p:nvSpPr>
        <p:spPr>
          <a:xfrm flipH="false" flipV="false" rot="-5400000">
            <a:off x="10141450" y="3103090"/>
            <a:ext cx="240826" cy="963304"/>
          </a:xfrm>
          <a:custGeom>
            <a:avLst/>
            <a:gdLst/>
            <a:ahLst/>
            <a:cxnLst/>
            <a:rect r="r" b="b" t="t" l="l"/>
            <a:pathLst>
              <a:path h="963304" w="240826">
                <a:moveTo>
                  <a:pt x="0" y="0"/>
                </a:moveTo>
                <a:lnTo>
                  <a:pt x="240826" y="0"/>
                </a:lnTo>
                <a:lnTo>
                  <a:pt x="240826" y="963304"/>
                </a:lnTo>
                <a:lnTo>
                  <a:pt x="0" y="9633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true" flipV="false" rot="-5400000">
            <a:off x="-1220473" y="2512720"/>
            <a:ext cx="2689156" cy="1344578"/>
          </a:xfrm>
          <a:custGeom>
            <a:avLst/>
            <a:gdLst/>
            <a:ahLst/>
            <a:cxnLst/>
            <a:rect r="r" b="b" t="t" l="l"/>
            <a:pathLst>
              <a:path h="1344578" w="2689156">
                <a:moveTo>
                  <a:pt x="2689156" y="0"/>
                </a:moveTo>
                <a:lnTo>
                  <a:pt x="0" y="0"/>
                </a:lnTo>
                <a:lnTo>
                  <a:pt x="0" y="1344578"/>
                </a:lnTo>
                <a:lnTo>
                  <a:pt x="2689156" y="1344578"/>
                </a:lnTo>
                <a:lnTo>
                  <a:pt x="268915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278046" y="2600041"/>
            <a:ext cx="5378176" cy="665426"/>
          </a:xfrm>
          <a:prstGeom prst="rect">
            <a:avLst/>
          </a:prstGeom>
        </p:spPr>
        <p:txBody>
          <a:bodyPr anchor="t" rtlCol="false" tIns="0" lIns="0" bIns="0" rIns="0">
            <a:spAutoFit/>
          </a:bodyPr>
          <a:lstStyle/>
          <a:p>
            <a:pPr algn="l">
              <a:lnSpc>
                <a:spcPts val="4960"/>
              </a:lnSpc>
            </a:pPr>
            <a:r>
              <a:rPr lang="en-US" sz="4000" b="true">
                <a:solidFill>
                  <a:srgbClr val="000000"/>
                </a:solidFill>
                <a:latin typeface="Poppins Bold"/>
                <a:ea typeface="Poppins Bold"/>
                <a:cs typeface="Poppins Bold"/>
                <a:sym typeface="Poppins Bold"/>
              </a:rPr>
              <a:t>INFLUX DB </a:t>
            </a:r>
          </a:p>
        </p:txBody>
      </p:sp>
      <p:sp>
        <p:nvSpPr>
          <p:cNvPr name="TextBox 18" id="18"/>
          <p:cNvSpPr txBox="true"/>
          <p:nvPr/>
        </p:nvSpPr>
        <p:spPr>
          <a:xfrm rot="0">
            <a:off x="1028700" y="5076825"/>
            <a:ext cx="7575251" cy="1514474"/>
          </a:xfrm>
          <a:prstGeom prst="rect">
            <a:avLst/>
          </a:prstGeom>
        </p:spPr>
        <p:txBody>
          <a:bodyPr anchor="t" rtlCol="false" tIns="0" lIns="0" bIns="0" rIns="0">
            <a:spAutoFit/>
          </a:bodyPr>
          <a:lstStyle/>
          <a:p>
            <a:pPr algn="l">
              <a:lnSpc>
                <a:spcPts val="3000"/>
              </a:lnSpc>
            </a:pPr>
            <a:r>
              <a:rPr lang="en-US" sz="2000">
                <a:solidFill>
                  <a:srgbClr val="000000"/>
                </a:solidFill>
                <a:latin typeface="Open Sans 1"/>
                <a:ea typeface="Open Sans 1"/>
                <a:cs typeface="Open Sans 1"/>
                <a:sym typeface="Open Sans 1"/>
              </a:rPr>
              <a:t>Contoh disamping potongan untuk program untuk mengirim data yang masuk dari SHT20 ke TCP server dan akan dikirim ke INFLUX DB dan Blockchain ethereum untuk di masukkan databanya</a:t>
            </a:r>
          </a:p>
        </p:txBody>
      </p:sp>
      <p:sp>
        <p:nvSpPr>
          <p:cNvPr name="TextBox 19" id="19"/>
          <p:cNvSpPr txBox="true"/>
          <p:nvPr/>
        </p:nvSpPr>
        <p:spPr>
          <a:xfrm rot="0">
            <a:off x="9780211" y="2730738"/>
            <a:ext cx="8173760" cy="728926"/>
          </a:xfrm>
          <a:prstGeom prst="rect">
            <a:avLst/>
          </a:prstGeom>
        </p:spPr>
        <p:txBody>
          <a:bodyPr anchor="t" rtlCol="false" tIns="0" lIns="0" bIns="0" rIns="0">
            <a:spAutoFit/>
          </a:bodyPr>
          <a:lstStyle/>
          <a:p>
            <a:pPr algn="l">
              <a:lnSpc>
                <a:spcPts val="5390"/>
              </a:lnSpc>
            </a:pPr>
            <a:r>
              <a:rPr lang="en-US" b="true" sz="4900">
                <a:solidFill>
                  <a:srgbClr val="000000"/>
                </a:solidFill>
                <a:latin typeface="Poppins Bold"/>
                <a:ea typeface="Poppins Bold"/>
                <a:cs typeface="Poppins Bold"/>
                <a:sym typeface="Poppins Bold"/>
              </a:rPr>
              <a:t>VISUALISASI DATABASE</a:t>
            </a:r>
          </a:p>
        </p:txBody>
      </p:sp>
      <p:sp>
        <p:nvSpPr>
          <p:cNvPr name="TextBox 20" id="20"/>
          <p:cNvSpPr txBox="true"/>
          <p:nvPr/>
        </p:nvSpPr>
        <p:spPr>
          <a:xfrm rot="0">
            <a:off x="1700103" y="844705"/>
            <a:ext cx="2727765" cy="308610"/>
          </a:xfrm>
          <a:prstGeom prst="rect">
            <a:avLst/>
          </a:prstGeom>
        </p:spPr>
        <p:txBody>
          <a:bodyPr anchor="t" rtlCol="false" tIns="0" lIns="0" bIns="0" rIns="0">
            <a:spAutoFit/>
          </a:bodyPr>
          <a:lstStyle/>
          <a:p>
            <a:pPr algn="l">
              <a:lnSpc>
                <a:spcPts val="2220"/>
              </a:lnSpc>
            </a:pPr>
            <a:r>
              <a:rPr lang="en-US" sz="2000">
                <a:solidFill>
                  <a:srgbClr val="000000"/>
                </a:solidFill>
                <a:latin typeface="Poppins"/>
                <a:ea typeface="Poppins"/>
                <a:cs typeface="Poppins"/>
                <a:sym typeface="Poppins"/>
              </a:rPr>
              <a:t>Teknik Instrumentasi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DAGpE7P2_eY</dc:identifier>
  <dcterms:modified xsi:type="dcterms:W3CDTF">2011-08-01T06:04:30Z</dcterms:modified>
  <cp:revision>1</cp:revision>
  <dc:title>Kelompok_4</dc:title>
</cp:coreProperties>
</file>